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 id="2147483672" r:id="rId2"/>
    <p:sldMasterId id="2147483684" r:id="rId3"/>
  </p:sldMasterIdLst>
  <p:notesMasterIdLst>
    <p:notesMasterId r:id="rId22"/>
  </p:notesMasterIdLst>
  <p:handoutMasterIdLst>
    <p:handoutMasterId r:id="rId23"/>
  </p:handoutMasterIdLst>
  <p:sldIdLst>
    <p:sldId id="290" r:id="rId4"/>
    <p:sldId id="274" r:id="rId5"/>
    <p:sldId id="275" r:id="rId6"/>
    <p:sldId id="276" r:id="rId7"/>
    <p:sldId id="277" r:id="rId8"/>
    <p:sldId id="278" r:id="rId9"/>
    <p:sldId id="279" r:id="rId10"/>
    <p:sldId id="291" r:id="rId11"/>
    <p:sldId id="272" r:id="rId12"/>
    <p:sldId id="281" r:id="rId13"/>
    <p:sldId id="282" r:id="rId14"/>
    <p:sldId id="283" r:id="rId15"/>
    <p:sldId id="284" r:id="rId16"/>
    <p:sldId id="285" r:id="rId17"/>
    <p:sldId id="286" r:id="rId18"/>
    <p:sldId id="287" r:id="rId19"/>
    <p:sldId id="288" r:id="rId20"/>
    <p:sldId id="289" r:id="rId21"/>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65oC1zI8/Ef72W6Q6qRkdw==" hashData="RwgelTDHq2ybfHyjLxPz0g1ClBQdTs6FNYWllLX294ICI1nEplUFLHOTsyJW7L4MKjIe5VGHTifnn2EvJNqTp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9900"/>
    <a:srgbClr val="FF00FF"/>
    <a:srgbClr val="00FF00"/>
    <a:srgbClr val="FF0000"/>
    <a:srgbClr val="FFE5E5"/>
    <a:srgbClr val="FFCCCC"/>
    <a:srgbClr val="FF3399"/>
    <a:srgbClr val="FF00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162" autoAdjust="0"/>
    <p:restoredTop sz="86460" autoAdjust="0"/>
  </p:normalViewPr>
  <p:slideViewPr>
    <p:cSldViewPr>
      <p:cViewPr varScale="1">
        <p:scale>
          <a:sx n="82" d="100"/>
          <a:sy n="82" d="100"/>
        </p:scale>
        <p:origin x="462" y="114"/>
      </p:cViewPr>
      <p:guideLst>
        <p:guide orient="horz" pos="2160"/>
        <p:guide pos="2880"/>
      </p:guideLst>
    </p:cSldViewPr>
  </p:slideViewPr>
  <p:outlineViewPr>
    <p:cViewPr>
      <p:scale>
        <a:sx n="33" d="100"/>
        <a:sy n="33" d="100"/>
      </p:scale>
      <p:origin x="19" y="5386"/>
    </p:cViewPr>
  </p:outlineViewPr>
  <p:notesTextViewPr>
    <p:cViewPr>
      <p:scale>
        <a:sx n="100" d="100"/>
        <a:sy n="100" d="100"/>
      </p:scale>
      <p:origin x="0" y="0"/>
    </p:cViewPr>
  </p:notesTextViewPr>
  <p:sorterViewPr>
    <p:cViewPr>
      <p:scale>
        <a:sx n="152" d="100"/>
        <a:sy n="152" d="100"/>
      </p:scale>
      <p:origin x="0" y="0"/>
    </p:cViewPr>
  </p:sorterViewPr>
  <p:notesViewPr>
    <p:cSldViewPr showGuides="1">
      <p:cViewPr varScale="1">
        <p:scale>
          <a:sx n="50" d="100"/>
          <a:sy n="50" d="100"/>
        </p:scale>
        <p:origin x="2892" y="3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2"/>
        </a:solidFill>
      </dgm:spPr>
      <dgm:t>
        <a:bodyPr/>
        <a:lstStyle/>
        <a:p>
          <a:r>
            <a:rPr lang="en-US" sz="2000" dirty="0" smtClean="0"/>
            <a:t>Identify Stakeholders</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2"/>
        </a:solidFill>
      </dgm:spPr>
      <dgm:t>
        <a:bodyPr/>
        <a:lstStyle/>
        <a:p>
          <a:pPr algn="l"/>
          <a:r>
            <a:rPr lang="en-US" sz="2000" dirty="0" smtClean="0"/>
            <a:t>- Stakeholder Register</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X="-74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429"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dgm:presLayoutVars>
          <dgm:bulletEnabled val="1"/>
        </dgm:presLayoutVars>
      </dgm:prSet>
      <dgm:spPr/>
      <dgm:t>
        <a:bodyPr/>
        <a:lstStyle/>
        <a:p>
          <a:endParaRPr lang="en-US"/>
        </a:p>
      </dgm:t>
    </dgm:pt>
  </dgm:ptLst>
  <dgm:cxnLst>
    <dgm:cxn modelId="{6E464006-9CAF-4362-A850-CE54249767EB}" type="presOf" srcId="{8C6B185C-6583-47C7-B4D2-6FC6AB0CC46E}" destId="{FE898AEB-D0CF-4F9F-AE69-D7C6D01BE8E9}" srcOrd="0" destOrd="0" presId="urn:microsoft.com/office/officeart/2005/8/layout/process1"/>
    <dgm:cxn modelId="{596A8660-F094-44B6-9C84-A5051A899F0A}" type="presOf" srcId="{DD25A6A7-F2BB-4D64-88C9-9B49DCC71F89}" destId="{286F30A0-5D74-41AA-A502-014106C0E1D1}" srcOrd="0" destOrd="0" presId="urn:microsoft.com/office/officeart/2005/8/layout/process1"/>
    <dgm:cxn modelId="{67385F27-DDA1-4127-96A8-4D1717B78C45}" type="presOf" srcId="{DD25A6A7-F2BB-4D64-88C9-9B49DCC71F89}" destId="{6B9523BE-624C-4F04-AA39-C1A0DB2E6E61}" srcOrd="1" destOrd="0" presId="urn:microsoft.com/office/officeart/2005/8/layout/process1"/>
    <dgm:cxn modelId="{FD9D27D5-DA40-479B-AD50-9DCC158E5F41}" type="presOf" srcId="{870E4CAF-3E4E-4408-AFA6-8F8D06D1CDBD}" destId="{A18CB558-A546-4D96-A142-FFD541E4769C}"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85C3060C-A441-4C63-96E0-79100460845E}" type="presOf" srcId="{FDC75353-43E1-4BE9-BE92-3DE223203E21}" destId="{BC99F0E5-FD24-44CA-A2C8-7C71AD74C94A}" srcOrd="0" destOrd="0" presId="urn:microsoft.com/office/officeart/2005/8/layout/process1"/>
    <dgm:cxn modelId="{B469E528-B4FD-41D7-8833-93499FE17790}" type="presParOf" srcId="{BC99F0E5-FD24-44CA-A2C8-7C71AD74C94A}" destId="{FE898AEB-D0CF-4F9F-AE69-D7C6D01BE8E9}" srcOrd="0" destOrd="0" presId="urn:microsoft.com/office/officeart/2005/8/layout/process1"/>
    <dgm:cxn modelId="{84793313-D77C-4721-B7CB-5E59FD06BE50}" type="presParOf" srcId="{BC99F0E5-FD24-44CA-A2C8-7C71AD74C94A}" destId="{286F30A0-5D74-41AA-A502-014106C0E1D1}" srcOrd="1" destOrd="0" presId="urn:microsoft.com/office/officeart/2005/8/layout/process1"/>
    <dgm:cxn modelId="{91B95194-D46E-4524-A6C9-C26D109A5009}" type="presParOf" srcId="{286F30A0-5D74-41AA-A502-014106C0E1D1}" destId="{6B9523BE-624C-4F04-AA39-C1A0DB2E6E61}" srcOrd="0" destOrd="0" presId="urn:microsoft.com/office/officeart/2005/8/layout/process1"/>
    <dgm:cxn modelId="{2C6764D8-C8BC-4ABE-AAB9-9E54891E3834}"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dgm:t>
        <a:bodyPr/>
        <a:lstStyle/>
        <a:p>
          <a:r>
            <a:rPr lang="en-US" sz="2000" dirty="0" smtClean="0"/>
            <a:t>Plan Stakeholder Engagement</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dgm:t>
        <a:bodyPr/>
        <a:lstStyle/>
        <a:p>
          <a:pPr algn="l">
            <a:lnSpc>
              <a:spcPts val="2000"/>
            </a:lnSpc>
            <a:spcAft>
              <a:spcPts val="0"/>
            </a:spcAft>
          </a:pPr>
          <a:r>
            <a:rPr lang="en-US" sz="2000" dirty="0" smtClean="0"/>
            <a:t>- Stakeholder Engagement Plan</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1634">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Y="1634">
        <dgm:presLayoutVars>
          <dgm:bulletEnabled val="1"/>
        </dgm:presLayoutVars>
      </dgm:prSet>
      <dgm:spPr/>
      <dgm:t>
        <a:bodyPr/>
        <a:lstStyle/>
        <a:p>
          <a:endParaRPr lang="en-US"/>
        </a:p>
      </dgm:t>
    </dgm:pt>
  </dgm:ptLst>
  <dgm:cxnLst>
    <dgm:cxn modelId="{E4CBBC39-FA12-4366-A337-923DD4F87773}" type="presOf" srcId="{DD25A6A7-F2BB-4D64-88C9-9B49DCC71F89}" destId="{6B9523BE-624C-4F04-AA39-C1A0DB2E6E61}" srcOrd="1" destOrd="0" presId="urn:microsoft.com/office/officeart/2005/8/layout/process1"/>
    <dgm:cxn modelId="{0835F133-F081-49E6-8F35-1BA0E6F02223}" type="presOf" srcId="{8C6B185C-6583-47C7-B4D2-6FC6AB0CC46E}" destId="{FE898AEB-D0CF-4F9F-AE69-D7C6D01BE8E9}" srcOrd="0" destOrd="0" presId="urn:microsoft.com/office/officeart/2005/8/layout/process1"/>
    <dgm:cxn modelId="{B4F53747-6A6C-492C-AE8A-AF79FDDA7355}" type="presOf" srcId="{DD25A6A7-F2BB-4D64-88C9-9B49DCC71F89}" destId="{286F30A0-5D74-41AA-A502-014106C0E1D1}" srcOrd="0" destOrd="0" presId="urn:microsoft.com/office/officeart/2005/8/layout/process1"/>
    <dgm:cxn modelId="{8A47BD73-0E82-4B42-9A9E-006DB5D7F75B}" type="presOf" srcId="{FDC75353-43E1-4BE9-BE92-3DE223203E21}" destId="{BC99F0E5-FD24-44CA-A2C8-7C71AD74C94A}" srcOrd="0" destOrd="0" presId="urn:microsoft.com/office/officeart/2005/8/layout/process1"/>
    <dgm:cxn modelId="{0E81C29A-3B3F-4113-9F1B-14C43AF82B2E}" type="presOf" srcId="{870E4CAF-3E4E-4408-AFA6-8F8D06D1CDBD}" destId="{A18CB558-A546-4D96-A142-FFD541E4769C}"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2914D072-EB86-4FCE-9C04-3167760234A3}" type="presParOf" srcId="{BC99F0E5-FD24-44CA-A2C8-7C71AD74C94A}" destId="{FE898AEB-D0CF-4F9F-AE69-D7C6D01BE8E9}" srcOrd="0" destOrd="0" presId="urn:microsoft.com/office/officeart/2005/8/layout/process1"/>
    <dgm:cxn modelId="{D2EFD0A7-794A-4F19-B38D-5A8837C7EE4B}" type="presParOf" srcId="{BC99F0E5-FD24-44CA-A2C8-7C71AD74C94A}" destId="{286F30A0-5D74-41AA-A502-014106C0E1D1}" srcOrd="1" destOrd="0" presId="urn:microsoft.com/office/officeart/2005/8/layout/process1"/>
    <dgm:cxn modelId="{0E3DED81-349D-4431-A7F2-B3EAF80BA8BC}" type="presParOf" srcId="{286F30A0-5D74-41AA-A502-014106C0E1D1}" destId="{6B9523BE-624C-4F04-AA39-C1A0DB2E6E61}" srcOrd="0" destOrd="0" presId="urn:microsoft.com/office/officeart/2005/8/layout/process1"/>
    <dgm:cxn modelId="{DC74AC14-689E-4793-8977-29A8DA60C9C1}"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dgm:t>
        <a:bodyPr/>
        <a:lstStyle/>
        <a:p>
          <a:r>
            <a:rPr lang="en-US" sz="2000" dirty="0" smtClean="0"/>
            <a:t>Manage Stakeholder Engagement</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dgm:t>
        <a:bodyPr/>
        <a:lstStyle/>
        <a:p>
          <a:pPr algn="l"/>
          <a:r>
            <a:rPr lang="en-US" sz="2000" dirty="0" smtClean="0"/>
            <a:t>- Issue Log</a:t>
          </a:r>
        </a:p>
        <a:p>
          <a:pPr algn="l"/>
          <a:r>
            <a:rPr lang="en-US" sz="2000" dirty="0" smtClean="0"/>
            <a:t>- Change Requests</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X="-759">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429"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Y="4487">
        <dgm:presLayoutVars>
          <dgm:bulletEnabled val="1"/>
        </dgm:presLayoutVars>
      </dgm:prSet>
      <dgm:spPr/>
      <dgm:t>
        <a:bodyPr/>
        <a:lstStyle/>
        <a:p>
          <a:endParaRPr lang="en-US"/>
        </a:p>
      </dgm:t>
    </dgm:pt>
  </dgm:ptLst>
  <dgm:cxnLst>
    <dgm:cxn modelId="{2FCC981D-0F38-4A8A-BD70-12F927ED8B66}" type="presOf" srcId="{8C6B185C-6583-47C7-B4D2-6FC6AB0CC46E}" destId="{FE898AEB-D0CF-4F9F-AE69-D7C6D01BE8E9}" srcOrd="0" destOrd="0" presId="urn:microsoft.com/office/officeart/2005/8/layout/process1"/>
    <dgm:cxn modelId="{D7AFBE4E-348D-4C71-8689-2EF2CF64F1B2}" type="presOf" srcId="{FDC75353-43E1-4BE9-BE92-3DE223203E21}" destId="{BC99F0E5-FD24-44CA-A2C8-7C71AD74C94A}"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2738D18-2ED2-43B4-B201-EFB581158288}" type="presOf" srcId="{DD25A6A7-F2BB-4D64-88C9-9B49DCC71F89}" destId="{6B9523BE-624C-4F04-AA39-C1A0DB2E6E61}" srcOrd="1" destOrd="0" presId="urn:microsoft.com/office/officeart/2005/8/layout/process1"/>
    <dgm:cxn modelId="{4F5A874F-8AEB-4092-81FE-C5600AE80628}" type="presOf" srcId="{DD25A6A7-F2BB-4D64-88C9-9B49DCC71F89}" destId="{286F30A0-5D74-41AA-A502-014106C0E1D1}" srcOrd="0"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F5285C1F-5743-449B-97F3-DA38782643C5}" type="presOf" srcId="{870E4CAF-3E4E-4408-AFA6-8F8D06D1CDBD}" destId="{A18CB558-A546-4D96-A142-FFD541E4769C}" srcOrd="0" destOrd="0" presId="urn:microsoft.com/office/officeart/2005/8/layout/process1"/>
    <dgm:cxn modelId="{FCB96CE2-BA4F-497C-84FC-3D195C091142}" type="presParOf" srcId="{BC99F0E5-FD24-44CA-A2C8-7C71AD74C94A}" destId="{FE898AEB-D0CF-4F9F-AE69-D7C6D01BE8E9}" srcOrd="0" destOrd="0" presId="urn:microsoft.com/office/officeart/2005/8/layout/process1"/>
    <dgm:cxn modelId="{2A43955C-E415-487C-A7EF-787BBCF73614}" type="presParOf" srcId="{BC99F0E5-FD24-44CA-A2C8-7C71AD74C94A}" destId="{286F30A0-5D74-41AA-A502-014106C0E1D1}" srcOrd="1" destOrd="0" presId="urn:microsoft.com/office/officeart/2005/8/layout/process1"/>
    <dgm:cxn modelId="{BF8BD0F5-6ADE-4DA9-9B31-0CD9B2BBAEDB}" type="presParOf" srcId="{286F30A0-5D74-41AA-A502-014106C0E1D1}" destId="{6B9523BE-624C-4F04-AA39-C1A0DB2E6E61}" srcOrd="0" destOrd="0" presId="urn:microsoft.com/office/officeart/2005/8/layout/process1"/>
    <dgm:cxn modelId="{F78C36E6-57C9-4F16-A0C7-62270156C46E}"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3">
            <a:lumMod val="50000"/>
          </a:schemeClr>
        </a:solidFill>
      </dgm:spPr>
      <dgm:t>
        <a:bodyPr/>
        <a:lstStyle/>
        <a:p>
          <a:pPr>
            <a:lnSpc>
              <a:spcPts val="2000"/>
            </a:lnSpc>
          </a:pPr>
          <a:r>
            <a:rPr lang="en-US" sz="2000" dirty="0" smtClean="0"/>
            <a:t>Control Stakeholder Engagement</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3">
            <a:lumMod val="50000"/>
          </a:schemeClr>
        </a:solidFill>
      </dgm:spPr>
      <dgm:t>
        <a:bodyPr/>
        <a:lstStyle/>
        <a:p>
          <a:pPr algn="l">
            <a:lnSpc>
              <a:spcPts val="2000"/>
            </a:lnSpc>
            <a:spcAft>
              <a:spcPts val="0"/>
            </a:spcAft>
          </a:pPr>
          <a:r>
            <a:rPr lang="en-US" sz="2000" dirty="0" smtClean="0"/>
            <a:t>- WPI</a:t>
          </a:r>
        </a:p>
        <a:p>
          <a:pPr algn="l">
            <a:lnSpc>
              <a:spcPts val="2000"/>
            </a:lnSpc>
            <a:spcAft>
              <a:spcPts val="0"/>
            </a:spcAft>
          </a:pPr>
          <a:r>
            <a:rPr lang="en-US" sz="2000" dirty="0" smtClean="0"/>
            <a:t>- Change Request	</a:t>
          </a: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1852">
        <dgm:presLayoutVars>
          <dgm:bulletEnabled val="1"/>
        </dgm:presLayoutVars>
      </dgm:prSet>
      <dgm:spPr/>
      <dgm:t>
        <a:bodyPr/>
        <a:lstStyle/>
        <a:p>
          <a:endParaRPr lang="en-US"/>
        </a:p>
      </dgm:t>
    </dgm:pt>
  </dgm:ptLst>
  <dgm:cxnLst>
    <dgm:cxn modelId="{8A0748E9-F752-4F4C-9098-7BAD235BBA82}" type="presOf" srcId="{FDC75353-43E1-4BE9-BE92-3DE223203E21}" destId="{BC99F0E5-FD24-44CA-A2C8-7C71AD74C94A}" srcOrd="0" destOrd="0" presId="urn:microsoft.com/office/officeart/2005/8/layout/process1"/>
    <dgm:cxn modelId="{2352A69B-FE5C-414F-89CB-2BEFE3A94B8A}" type="presOf" srcId="{8C6B185C-6583-47C7-B4D2-6FC6AB0CC46E}" destId="{FE898AEB-D0CF-4F9F-AE69-D7C6D01BE8E9}" srcOrd="0" destOrd="0" presId="urn:microsoft.com/office/officeart/2005/8/layout/process1"/>
    <dgm:cxn modelId="{5D81B52A-E147-4829-B285-59AF4317C982}" type="presOf" srcId="{870E4CAF-3E4E-4408-AFA6-8F8D06D1CDBD}" destId="{A18CB558-A546-4D96-A142-FFD541E4769C}" srcOrd="0" destOrd="0" presId="urn:microsoft.com/office/officeart/2005/8/layout/process1"/>
    <dgm:cxn modelId="{D825E34A-3339-47B8-A22F-940B9510D946}" type="presOf" srcId="{DD25A6A7-F2BB-4D64-88C9-9B49DCC71F89}" destId="{286F30A0-5D74-41AA-A502-014106C0E1D1}" srcOrd="0" destOrd="0" presId="urn:microsoft.com/office/officeart/2005/8/layout/process1"/>
    <dgm:cxn modelId="{440DFBDF-C8BC-4410-9384-E86D5ABF0D70}" type="presOf" srcId="{DD25A6A7-F2BB-4D64-88C9-9B49DCC71F89}" destId="{6B9523BE-624C-4F04-AA39-C1A0DB2E6E61}" srcOrd="1"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B8BC230A-43BC-4D4B-852B-5F9046F715FB}" type="presParOf" srcId="{BC99F0E5-FD24-44CA-A2C8-7C71AD74C94A}" destId="{FE898AEB-D0CF-4F9F-AE69-D7C6D01BE8E9}" srcOrd="0" destOrd="0" presId="urn:microsoft.com/office/officeart/2005/8/layout/process1"/>
    <dgm:cxn modelId="{545C6160-D1BA-4604-845A-AC2B2F12B978}" type="presParOf" srcId="{BC99F0E5-FD24-44CA-A2C8-7C71AD74C94A}" destId="{286F30A0-5D74-41AA-A502-014106C0E1D1}" srcOrd="1" destOrd="0" presId="urn:microsoft.com/office/officeart/2005/8/layout/process1"/>
    <dgm:cxn modelId="{3D33D76A-DC2E-43B2-8E27-CE4277933C7A}" type="presParOf" srcId="{286F30A0-5D74-41AA-A502-014106C0E1D1}" destId="{6B9523BE-624C-4F04-AA39-C1A0DB2E6E61}" srcOrd="0" destOrd="0" presId="urn:microsoft.com/office/officeart/2005/8/layout/process1"/>
    <dgm:cxn modelId="{CD2E5B05-7CF5-447E-B109-45DBECF49E5B}"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125" y="0"/>
            <a:ext cx="2961481" cy="498951"/>
          </a:xfrm>
          <a:prstGeom prst="rect">
            <a:avLst/>
          </a:prstGeom>
        </p:spPr>
        <p:txBody>
          <a:bodyPr vert="horz" lIns="91440" tIns="45720" rIns="91440" bIns="45720" rtlCol="0"/>
          <a:lstStyle>
            <a:lvl1pPr algn="r">
              <a:defRPr sz="1200"/>
            </a:lvl1pPr>
          </a:lstStyle>
          <a:p>
            <a:fld id="{1A9C6E98-8FBC-49B7-B847-7A24D1056F8D}" type="datetimeFigureOut">
              <a:rPr lang="en-US" smtClean="0"/>
              <a:t>1/31/2016</a:t>
            </a:fld>
            <a:endParaRPr lang="en-US"/>
          </a:p>
        </p:txBody>
      </p:sp>
      <p:sp>
        <p:nvSpPr>
          <p:cNvPr id="4" name="Footer Placeholder 3"/>
          <p:cNvSpPr>
            <a:spLocks noGrp="1"/>
          </p:cNvSpPr>
          <p:nvPr>
            <p:ph type="ftr" sz="quarter" idx="2"/>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125" y="9478342"/>
            <a:ext cx="2961481" cy="498951"/>
          </a:xfrm>
          <a:prstGeom prst="rect">
            <a:avLst/>
          </a:prstGeom>
        </p:spPr>
        <p:txBody>
          <a:bodyPr vert="horz" lIns="91440" tIns="45720" rIns="91440" bIns="45720" rtlCol="0" anchor="b"/>
          <a:lstStyle>
            <a:lvl1pPr algn="r">
              <a:defRPr sz="1200"/>
            </a:lvl1pPr>
          </a:lstStyle>
          <a:p>
            <a:fld id="{A10E1475-516A-4A0C-8605-D9F70011F720}" type="slidenum">
              <a:rPr lang="en-US" smtClean="0"/>
              <a:t>‹#›</a:t>
            </a:fld>
            <a:endParaRPr lang="en-US"/>
          </a:p>
        </p:txBody>
      </p:sp>
    </p:spTree>
    <p:extLst>
      <p:ext uri="{BB962C8B-B14F-4D97-AF65-F5344CB8AC3E}">
        <p14:creationId xmlns:p14="http://schemas.microsoft.com/office/powerpoint/2010/main" val="1982622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146074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7744540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702997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4032671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117796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119103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2091118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938051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018940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180786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899218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621541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370985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721649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871450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583903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493587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7CD35A-22BF-41CC-832F-DE6E013784E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1120651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D9A9E4-1168-438F-A5D7-66C4AFC23421}"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380040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A2BDF2A-98F3-4956-99C2-3A8DCC7B5B80}"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701729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3DAE0F-1C87-4013-A180-DF114156F29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64666876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04BA3D-BDFC-4E3D-BF95-818BF56DEE6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8503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68D4ED-1755-40DF-9D96-CDEF0D999ABA}"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77195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FA34B2-BD72-44AD-A414-805C948F9935}"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29412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29F6D03-5147-4E9C-99A1-E24FEE46EE5C}"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9912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F1E187-E30F-4A52-8668-D2C81FE1AE7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3713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C0475-C7C9-42BC-921A-EA5D50A0DDB8}"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84650370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DB099-5CFD-460D-B9A8-5F7B0A0B0F4A}"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97669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DAE1B6-3DC5-4F74-BA9A-14B00E499CB4}"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146697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398369-F58C-4718-9BE9-6D2959C10536}"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69219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C8246A-331C-4B91-8AFE-798E21804B0C}"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25567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DD824E-305B-4EEB-95BF-60E4EC403442}"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42566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C3FEA0-7E89-44D8-A27C-B0357502F1B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98124316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F730E7-DF19-409B-BA3A-CB2994C8724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72503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79938B-92FC-4C14-BBAC-97A00DF92F1A}"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21565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13252" y="6492875"/>
            <a:ext cx="1143000" cy="365125"/>
          </a:xfrm>
        </p:spPr>
        <p:txBody>
          <a:bodyPr/>
          <a:lstStyle>
            <a:lvl1pPr algn="l">
              <a:defRPr>
                <a:solidFill>
                  <a:schemeClr val="tx1"/>
                </a:solidFill>
              </a:defRPr>
            </a:lvl1pPr>
          </a:lstStyle>
          <a:p>
            <a:r>
              <a:rPr lang="en-US" smtClean="0">
                <a:solidFill>
                  <a:prstClr val="black"/>
                </a:solidFill>
              </a:rPr>
              <a:t>MEhsanSaeed</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281233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EB1BEC-FF07-4741-ADFF-EC4393680172}"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389800"/>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4F807D-DF66-43EC-BFD5-805BA9C91E5C}"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4196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D4D01-4840-4275-9215-2FA0182281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3236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466D1B-DBAD-4BE9-BE8A-42458726FE67}"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7475902"/>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BF5586-DF85-48DC-83D0-A19070D7DCAC}"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858052942"/>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A9FE0D-A103-46F0-A9C4-1D61C7A16AF2}"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51374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BC4CF8-A0F3-416D-92A7-03AD8679B80D}"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70076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8BF1F8-3491-4072-9A97-2F597B3AE389}"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0171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33FF33-B253-446F-A0DB-2D6852B29466}"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9762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0" y="6492875"/>
            <a:ext cx="2895600" cy="365125"/>
          </a:xfrm>
        </p:spPr>
        <p:txBody>
          <a:bodyPr/>
          <a:lstStyle>
            <a:lvl1pPr algn="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39451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AA5A9A-4194-48D7-A9F9-36CCC3F76E96}"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17210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D22327-0C39-4740-B321-70663E6927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710991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073BB8-34EE-4344-9E8D-6361D08144C3}"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2879025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DB8147-256C-49F7-A74E-ED32D6D53BC7}"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390125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3558CA-D3D7-4D32-8377-42463EA37C5F}"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9932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2BA1AC-4D00-4E2D-8955-362673B2C8DC}"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43103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8DFE74-EEF3-4622-B94E-BBE9E5A47389}"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46855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494793-537E-43C7-8648-A379801F760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23191" y="6492875"/>
            <a:ext cx="1089991" cy="365125"/>
          </a:xfrm>
          <a:prstGeom prst="rect">
            <a:avLst/>
          </a:prstGeom>
        </p:spPr>
        <p:txBody>
          <a:bodyPr vert="horz" lIns="91440" tIns="45720" rIns="91440" bIns="45720" rtlCol="0" anchor="ctr"/>
          <a:lstStyle>
            <a:lvl1pPr algn="l">
              <a:defRPr sz="1200">
                <a:solidFill>
                  <a:schemeClr val="tx1"/>
                </a:solidFill>
              </a:defRPr>
            </a:lvl1p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491205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7.xml"/><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7100"/>
            <a:ext cx="9144000" cy="533400"/>
          </a:xfrm>
        </p:spPr>
        <p:txBody>
          <a:bodyPr>
            <a:noAutofit/>
          </a:bodyPr>
          <a:lstStyle/>
          <a:p>
            <a:r>
              <a:rPr lang="en-US" sz="3600" b="1" dirty="0" smtClean="0">
                <a:solidFill>
                  <a:srgbClr val="FF0000"/>
                </a:solidFill>
                <a:effectLst>
                  <a:outerShdw blurRad="38100" dist="38100" dir="2700000" algn="tl">
                    <a:srgbClr val="000000">
                      <a:alpha val="43137"/>
                    </a:srgbClr>
                  </a:outerShdw>
                </a:effectLst>
              </a:rPr>
              <a:t>Control Stakeholders</a:t>
            </a:r>
            <a:endParaRPr lang="en-US" sz="32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prstClr val="black"/>
                </a:solidFill>
              </a:rPr>
              <a:pPr/>
              <a:t>1</a:t>
            </a:fld>
            <a:endParaRPr lang="en-US" b="1" dirty="0">
              <a:solidFill>
                <a:prstClr val="black"/>
              </a:solidFill>
            </a:endParaRPr>
          </a:p>
        </p:txBody>
      </p:sp>
      <p:sp>
        <p:nvSpPr>
          <p:cNvPr id="8" name="Rectangle 7"/>
          <p:cNvSpPr/>
          <p:nvPr/>
        </p:nvSpPr>
        <p:spPr>
          <a:xfrm>
            <a:off x="3679222" y="-81275"/>
            <a:ext cx="1785555" cy="584775"/>
          </a:xfrm>
          <a:prstGeom prst="rect">
            <a:avLst/>
          </a:prstGeom>
        </p:spPr>
        <p:txBody>
          <a:bodyPr wrap="square">
            <a:spAutoFit/>
          </a:bodyPr>
          <a:lstStyle/>
          <a:p>
            <a:pPr algn="ctr"/>
            <a:r>
              <a:rPr lang="en-US" sz="3200" b="1" dirty="0" smtClean="0">
                <a:solidFill>
                  <a:prstClr val="black"/>
                </a:solidFill>
              </a:rPr>
              <a:t>MEC-12</a:t>
            </a:r>
            <a:endParaRPr lang="en-US" sz="3200" b="1" dirty="0">
              <a:solidFill>
                <a:prstClr val="black"/>
              </a:solidFill>
            </a:endParaRPr>
          </a:p>
        </p:txBody>
      </p:sp>
      <p:sp>
        <p:nvSpPr>
          <p:cNvPr id="4" name="Footer Placeholder 3"/>
          <p:cNvSpPr>
            <a:spLocks noGrp="1"/>
          </p:cNvSpPr>
          <p:nvPr>
            <p:ph type="ftr" sz="quarter" idx="11"/>
          </p:nvPr>
        </p:nvSpPr>
        <p:spPr>
          <a:xfrm>
            <a:off x="3124200" y="6483673"/>
            <a:ext cx="2895600" cy="365125"/>
          </a:xfrm>
        </p:spPr>
        <p:txBody>
          <a:bodyPr/>
          <a:lstStyle/>
          <a:p>
            <a:pPr algn="ctr"/>
            <a:r>
              <a:rPr lang="en-US" dirty="0" err="1" smtClean="0">
                <a:solidFill>
                  <a:prstClr val="black">
                    <a:tint val="75000"/>
                  </a:prstClr>
                </a:solidFill>
              </a:rPr>
              <a:t>MEhsanSaeed</a:t>
            </a:r>
            <a:endParaRPr lang="en-US" dirty="0">
              <a:solidFill>
                <a:prstClr val="black">
                  <a:tint val="75000"/>
                </a:prstClr>
              </a:solidFill>
            </a:endParaRPr>
          </a:p>
        </p:txBody>
      </p:sp>
      <p:sp>
        <p:nvSpPr>
          <p:cNvPr id="6" name="TextBox 5"/>
          <p:cNvSpPr txBox="1"/>
          <p:nvPr/>
        </p:nvSpPr>
        <p:spPr>
          <a:xfrm>
            <a:off x="23150" y="1091875"/>
            <a:ext cx="9111342" cy="4247317"/>
          </a:xfrm>
          <a:prstGeom prst="rect">
            <a:avLst/>
          </a:prstGeom>
          <a:noFill/>
        </p:spPr>
        <p:txBody>
          <a:bodyPr wrap="square" rtlCol="0">
            <a:spAutoFit/>
          </a:bodyPr>
          <a:lstStyle/>
          <a:p>
            <a:pPr>
              <a:spcBef>
                <a:spcPts val="600"/>
              </a:spcBef>
              <a:buClr>
                <a:srgbClr val="FF0000"/>
              </a:buClr>
              <a:buSzPct val="65000"/>
            </a:pPr>
            <a:r>
              <a:rPr lang="en-US" sz="2000" u="sng" dirty="0" smtClean="0">
                <a:solidFill>
                  <a:prstClr val="black"/>
                </a:solidFill>
              </a:rPr>
              <a:t>Outline</a:t>
            </a:r>
          </a:p>
          <a:p>
            <a:pPr marL="234950" indent="-234950">
              <a:spcBef>
                <a:spcPts val="600"/>
              </a:spcBef>
              <a:buClr>
                <a:srgbClr val="FF0000"/>
              </a:buClr>
              <a:buSzPct val="65000"/>
              <a:buFont typeface="Wingdings" pitchFamily="2" charset="2"/>
              <a:buChar char="§"/>
            </a:pPr>
            <a:r>
              <a:rPr lang="en-US" sz="2000" dirty="0" smtClean="0">
                <a:solidFill>
                  <a:prstClr val="black"/>
                </a:solidFill>
              </a:rPr>
              <a:t>Who are the Stakeholders? What are stakes and roles?</a:t>
            </a:r>
          </a:p>
          <a:p>
            <a:pPr marL="234950" indent="-234950">
              <a:spcBef>
                <a:spcPts val="600"/>
              </a:spcBef>
              <a:buClr>
                <a:srgbClr val="FF0000"/>
              </a:buClr>
              <a:buSzPct val="65000"/>
              <a:buFont typeface="Wingdings" pitchFamily="2" charset="2"/>
              <a:buChar char="§"/>
            </a:pPr>
            <a:r>
              <a:rPr lang="en-US" sz="2000" dirty="0" smtClean="0">
                <a:solidFill>
                  <a:prstClr val="black"/>
                </a:solidFill>
              </a:rPr>
              <a:t>Stakeholder Influence-Power Grid</a:t>
            </a:r>
          </a:p>
          <a:p>
            <a:pPr marL="234950" indent="-234950">
              <a:spcBef>
                <a:spcPts val="600"/>
              </a:spcBef>
              <a:buClr>
                <a:srgbClr val="FF0000"/>
              </a:buClr>
              <a:buSzPct val="65000"/>
              <a:buFont typeface="Wingdings" pitchFamily="2" charset="2"/>
              <a:buChar char="§"/>
            </a:pPr>
            <a:r>
              <a:rPr lang="en-US" sz="2000" dirty="0" smtClean="0">
                <a:solidFill>
                  <a:prstClr val="black"/>
                </a:solidFill>
              </a:rPr>
              <a:t>Defining Stakeholder Engagement</a:t>
            </a:r>
          </a:p>
          <a:p>
            <a:pPr marL="234950" indent="-234950">
              <a:spcBef>
                <a:spcPts val="600"/>
              </a:spcBef>
              <a:buClr>
                <a:srgbClr val="FF0000"/>
              </a:buClr>
              <a:buSzPct val="65000"/>
              <a:buFont typeface="Wingdings" pitchFamily="2" charset="2"/>
              <a:buChar char="§"/>
            </a:pPr>
            <a:r>
              <a:rPr lang="en-US" sz="2000" dirty="0" smtClean="0">
                <a:solidFill>
                  <a:prstClr val="black"/>
                </a:solidFill>
              </a:rPr>
              <a:t>Manifestations of Poor Stakeholder Engagement</a:t>
            </a:r>
          </a:p>
          <a:p>
            <a:pPr marL="234950" indent="-234950">
              <a:spcBef>
                <a:spcPts val="600"/>
              </a:spcBef>
              <a:buClr>
                <a:srgbClr val="FF0000"/>
              </a:buClr>
              <a:buSzPct val="65000"/>
              <a:buFont typeface="Wingdings" pitchFamily="2" charset="2"/>
              <a:buChar char="§"/>
            </a:pPr>
            <a:r>
              <a:rPr lang="en-US" sz="2000" dirty="0" smtClean="0">
                <a:solidFill>
                  <a:prstClr val="black"/>
                </a:solidFill>
              </a:rPr>
              <a:t>Processes in the Stakeholder Engagement KA</a:t>
            </a:r>
          </a:p>
          <a:p>
            <a:pPr marL="234950" indent="-234950">
              <a:spcBef>
                <a:spcPts val="600"/>
              </a:spcBef>
              <a:buClr>
                <a:srgbClr val="FF0000"/>
              </a:buClr>
              <a:buSzPct val="65000"/>
              <a:buFont typeface="Wingdings" pitchFamily="2" charset="2"/>
              <a:buChar char="§"/>
            </a:pPr>
            <a:r>
              <a:rPr lang="en-US" sz="2000" dirty="0" smtClean="0">
                <a:solidFill>
                  <a:prstClr val="black"/>
                </a:solidFill>
              </a:rPr>
              <a:t>Control Stakeholder Engagement process and its ITTO</a:t>
            </a:r>
          </a:p>
          <a:p>
            <a:pPr>
              <a:spcBef>
                <a:spcPts val="600"/>
              </a:spcBef>
              <a:buClr>
                <a:srgbClr val="FF0000"/>
              </a:buClr>
              <a:buSzPct val="65000"/>
            </a:pPr>
            <a:r>
              <a:rPr lang="en-US" sz="2000" u="sng" dirty="0" smtClean="0">
                <a:solidFill>
                  <a:prstClr val="black"/>
                </a:solidFill>
              </a:rPr>
              <a:t>Readings</a:t>
            </a:r>
          </a:p>
          <a:p>
            <a:pPr marL="234950" indent="-234950">
              <a:spcBef>
                <a:spcPts val="600"/>
              </a:spcBef>
              <a:buClr>
                <a:srgbClr val="FF0000"/>
              </a:buClr>
              <a:buSzPct val="65000"/>
              <a:buFont typeface="Wingdings" pitchFamily="2" charset="2"/>
              <a:buChar char="§"/>
            </a:pPr>
            <a:r>
              <a:rPr lang="en-US" sz="2000" dirty="0" smtClean="0">
                <a:solidFill>
                  <a:prstClr val="black"/>
                </a:solidFill>
              </a:rPr>
              <a:t>PMBoK-5, pages 30-33, </a:t>
            </a:r>
            <a:r>
              <a:rPr lang="en-US" sz="2000" dirty="0" smtClean="0">
                <a:solidFill>
                  <a:prstClr val="black"/>
                </a:solidFill>
              </a:rPr>
              <a:t>409-415.</a:t>
            </a:r>
            <a:endParaRPr lang="en-US" sz="2000" dirty="0" smtClean="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Rita-8, pages </a:t>
            </a:r>
            <a:r>
              <a:rPr lang="en-US" sz="2000" dirty="0" smtClean="0">
                <a:solidFill>
                  <a:prstClr val="black"/>
                </a:solidFill>
              </a:rPr>
              <a:t>89 &amp; 538-540.</a:t>
            </a:r>
            <a:endParaRPr lang="en-US" sz="2000" dirty="0">
              <a:solidFill>
                <a:prstClr val="black"/>
              </a:solidFill>
            </a:endParaRPr>
          </a:p>
          <a:p>
            <a:pPr marL="234950" indent="-234950">
              <a:spcBef>
                <a:spcPts val="600"/>
              </a:spcBef>
              <a:buClr>
                <a:srgbClr val="FF0000"/>
              </a:buClr>
              <a:buSzPct val="65000"/>
              <a:buFont typeface="Wingdings" pitchFamily="2" charset="2"/>
              <a:buChar char="§"/>
            </a:pPr>
            <a:r>
              <a:rPr lang="en-US" sz="2000" smtClean="0">
                <a:solidFill>
                  <a:prstClr val="black"/>
                </a:solidFill>
              </a:rPr>
              <a:t>Lecture </a:t>
            </a:r>
            <a:r>
              <a:rPr lang="en-US" sz="2000" smtClean="0">
                <a:solidFill>
                  <a:prstClr val="black"/>
                </a:solidFill>
              </a:rPr>
              <a:t>Notes.</a:t>
            </a:r>
            <a:endParaRPr lang="en-US" sz="2000" dirty="0">
              <a:solidFill>
                <a:prstClr val="black"/>
              </a:solidFill>
            </a:endParaRPr>
          </a:p>
        </p:txBody>
      </p:sp>
    </p:spTree>
    <p:extLst>
      <p:ext uri="{BB962C8B-B14F-4D97-AF65-F5344CB8AC3E}">
        <p14:creationId xmlns:p14="http://schemas.microsoft.com/office/powerpoint/2010/main" val="39970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Stakeholder Inputs … 1/2</a:t>
            </a:r>
            <a:endParaRPr lang="en-US" sz="3200" b="1" dirty="0">
              <a:solidFill>
                <a:srgbClr val="FF0000"/>
              </a:solidFill>
              <a:effectLst>
                <a:outerShdw blurRad="38100" dist="38100" dir="2700000" algn="tl">
                  <a:srgbClr val="000000">
                    <a:alpha val="43137"/>
                  </a:srgbClr>
                </a:outerShdw>
              </a:effectLst>
            </a:endParaRPr>
          </a:p>
        </p:txBody>
      </p:sp>
      <p:graphicFrame>
        <p:nvGraphicFramePr>
          <p:cNvPr id="19" name="Table 18"/>
          <p:cNvGraphicFramePr>
            <a:graphicFrameLocks noGrp="1"/>
          </p:cNvGraphicFramePr>
          <p:nvPr>
            <p:extLst>
              <p:ext uri="{D42A27DB-BD31-4B8C-83A1-F6EECF244321}">
                <p14:modId xmlns:p14="http://schemas.microsoft.com/office/powerpoint/2010/main" val="2287232143"/>
              </p:ext>
            </p:extLst>
          </p:nvPr>
        </p:nvGraphicFramePr>
        <p:xfrm>
          <a:off x="146539" y="521678"/>
          <a:ext cx="8882743" cy="5863882"/>
        </p:xfrm>
        <a:graphic>
          <a:graphicData uri="http://schemas.openxmlformats.org/drawingml/2006/table">
            <a:tbl>
              <a:tblPr firstRow="1" bandRow="1">
                <a:tableStyleId>{5940675A-B579-460E-94D1-54222C63F5DA}</a:tableStyleId>
              </a:tblPr>
              <a:tblGrid>
                <a:gridCol w="2025889"/>
                <a:gridCol w="6856854"/>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1295400">
                <a:tc>
                  <a:txBody>
                    <a:bodyPr/>
                    <a:lstStyle/>
                    <a:p>
                      <a:r>
                        <a:rPr lang="en-US" sz="2000" b="0" dirty="0" smtClean="0"/>
                        <a:t>Project</a:t>
                      </a:r>
                      <a:r>
                        <a:rPr lang="en-US" sz="2000" b="0" baseline="0" dirty="0" smtClean="0"/>
                        <a:t> Stakeholder Management Plan</a:t>
                      </a:r>
                      <a:endParaRPr lang="en-US" sz="2000" b="0" dirty="0"/>
                    </a:p>
                  </a:txBody>
                  <a:tcPr marT="91440" marB="91440"/>
                </a:tc>
                <a:tc>
                  <a:txBody>
                    <a:bodyPr/>
                    <a:lstStyle/>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Desired and current </a:t>
                      </a:r>
                      <a:r>
                        <a:rPr lang="en-US" sz="2000" b="0" i="0" u="sng" strike="noStrike" kern="1200" baseline="0" dirty="0" smtClean="0">
                          <a:solidFill>
                            <a:schemeClr val="tx1"/>
                          </a:solidFill>
                          <a:latin typeface="+mn-lt"/>
                          <a:ea typeface="+mn-ea"/>
                          <a:cs typeface="+mn-cs"/>
                        </a:rPr>
                        <a:t>engagement levels </a:t>
                      </a:r>
                      <a:r>
                        <a:rPr lang="en-US" sz="2000" b="0" i="0" u="none" strike="noStrike" kern="1200" baseline="0" dirty="0" smtClean="0">
                          <a:solidFill>
                            <a:schemeClr val="tx1"/>
                          </a:solidFill>
                          <a:latin typeface="+mn-lt"/>
                          <a:ea typeface="+mn-ea"/>
                          <a:cs typeface="+mn-cs"/>
                        </a:rPr>
                        <a:t>of key stakeholders;</a:t>
                      </a:r>
                    </a:p>
                    <a:p>
                      <a:pPr marL="176213" indent="-176213">
                        <a:buFont typeface="Arial" panose="020B0604020202020204" pitchFamily="34" charset="0"/>
                        <a:buChar char="•"/>
                      </a:pPr>
                      <a:r>
                        <a:rPr lang="en-US" sz="2000" b="0" i="0" u="sng" strike="noStrike" kern="1200" baseline="0" dirty="0" smtClean="0">
                          <a:solidFill>
                            <a:schemeClr val="tx1"/>
                          </a:solidFill>
                          <a:latin typeface="+mn-lt"/>
                          <a:ea typeface="+mn-ea"/>
                          <a:cs typeface="+mn-cs"/>
                        </a:rPr>
                        <a:t>Scope and impact of change</a:t>
                      </a:r>
                      <a:r>
                        <a:rPr lang="en-US" sz="2000" b="0" i="0" u="none" strike="noStrike" kern="1200" baseline="0" dirty="0" smtClean="0">
                          <a:solidFill>
                            <a:schemeClr val="tx1"/>
                          </a:solidFill>
                          <a:latin typeface="+mn-lt"/>
                          <a:ea typeface="+mn-ea"/>
                          <a:cs typeface="+mn-cs"/>
                        </a:rPr>
                        <a:t> to stakeholders;</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Identified </a:t>
                      </a:r>
                      <a:r>
                        <a:rPr lang="en-US" sz="2000" b="0" i="0" u="sng" strike="noStrike" kern="1200" baseline="0" dirty="0" smtClean="0">
                          <a:solidFill>
                            <a:schemeClr val="tx1"/>
                          </a:solidFill>
                          <a:latin typeface="+mn-lt"/>
                          <a:ea typeface="+mn-ea"/>
                          <a:cs typeface="+mn-cs"/>
                        </a:rPr>
                        <a:t>interrelationships</a:t>
                      </a:r>
                      <a:r>
                        <a:rPr lang="en-US" sz="2000" b="0" i="0" u="none" strike="noStrike" kern="1200" baseline="0" dirty="0" smtClean="0">
                          <a:solidFill>
                            <a:schemeClr val="tx1"/>
                          </a:solidFill>
                          <a:latin typeface="+mn-lt"/>
                          <a:ea typeface="+mn-ea"/>
                          <a:cs typeface="+mn-cs"/>
                        </a:rPr>
                        <a:t> and potential overlap between stakeholders;</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Stakeholder </a:t>
                      </a:r>
                      <a:r>
                        <a:rPr lang="en-US" sz="2000" b="0" i="0" u="sng" strike="noStrike" kern="1200" baseline="0" dirty="0" smtClean="0">
                          <a:solidFill>
                            <a:schemeClr val="tx1"/>
                          </a:solidFill>
                          <a:latin typeface="+mn-lt"/>
                          <a:ea typeface="+mn-ea"/>
                          <a:cs typeface="+mn-cs"/>
                        </a:rPr>
                        <a:t>communication requirements</a:t>
                      </a:r>
                      <a:r>
                        <a:rPr lang="en-US" sz="2000" b="0" i="0" u="none" strike="noStrike" kern="1200" baseline="0" dirty="0" smtClean="0">
                          <a:solidFill>
                            <a:schemeClr val="tx1"/>
                          </a:solidFill>
                          <a:latin typeface="+mn-lt"/>
                          <a:ea typeface="+mn-ea"/>
                          <a:cs typeface="+mn-cs"/>
                        </a:rPr>
                        <a:t> for the current project phase;</a:t>
                      </a:r>
                    </a:p>
                    <a:p>
                      <a:pPr marL="176213" indent="-176213">
                        <a:buFont typeface="Arial" panose="020B0604020202020204" pitchFamily="34" charset="0"/>
                        <a:buChar char="•"/>
                      </a:pPr>
                      <a:r>
                        <a:rPr lang="en-US" sz="2000" b="0" i="0" u="sng" strike="noStrike" kern="1200" baseline="0" dirty="0" smtClean="0">
                          <a:solidFill>
                            <a:schemeClr val="tx1"/>
                          </a:solidFill>
                          <a:latin typeface="+mn-lt"/>
                          <a:ea typeface="+mn-ea"/>
                          <a:cs typeface="+mn-cs"/>
                        </a:rPr>
                        <a:t>Information</a:t>
                      </a:r>
                      <a:r>
                        <a:rPr lang="en-US" sz="2000" b="0" i="0" u="none" strike="noStrike" kern="1200" baseline="0" dirty="0" smtClean="0">
                          <a:solidFill>
                            <a:schemeClr val="tx1"/>
                          </a:solidFill>
                          <a:latin typeface="+mn-lt"/>
                          <a:ea typeface="+mn-ea"/>
                          <a:cs typeface="+mn-cs"/>
                        </a:rPr>
                        <a:t> to be distributed to stakeholders, including language, format, content, and level of detail;</a:t>
                      </a:r>
                    </a:p>
                    <a:p>
                      <a:pPr marL="176213" indent="-176213">
                        <a:buFont typeface="Arial" panose="020B0604020202020204" pitchFamily="34" charset="0"/>
                        <a:buChar char="•"/>
                      </a:pPr>
                      <a:r>
                        <a:rPr lang="en-US" sz="2000" b="0" i="0" u="sng" strike="noStrike" kern="1200" baseline="0" dirty="0" smtClean="0">
                          <a:solidFill>
                            <a:schemeClr val="tx1"/>
                          </a:solidFill>
                          <a:latin typeface="+mn-lt"/>
                          <a:ea typeface="+mn-ea"/>
                          <a:cs typeface="+mn-cs"/>
                        </a:rPr>
                        <a:t>Reason for </a:t>
                      </a:r>
                      <a:r>
                        <a:rPr lang="en-US" sz="2000" b="0" i="0" u="none" strike="noStrike" kern="1200" baseline="0" dirty="0" smtClean="0">
                          <a:solidFill>
                            <a:schemeClr val="tx1"/>
                          </a:solidFill>
                          <a:latin typeface="+mn-lt"/>
                          <a:ea typeface="+mn-ea"/>
                          <a:cs typeface="+mn-cs"/>
                        </a:rPr>
                        <a:t>the distribution of that </a:t>
                      </a:r>
                      <a:r>
                        <a:rPr lang="en-US" sz="2000" b="0" i="0" u="sng" strike="noStrike" kern="1200" baseline="0" dirty="0" smtClean="0">
                          <a:solidFill>
                            <a:schemeClr val="tx1"/>
                          </a:solidFill>
                          <a:latin typeface="+mn-lt"/>
                          <a:ea typeface="+mn-ea"/>
                          <a:cs typeface="+mn-cs"/>
                        </a:rPr>
                        <a:t>information</a:t>
                      </a:r>
                      <a:r>
                        <a:rPr lang="en-US" sz="2000" b="0" i="0" u="none" strike="noStrike" kern="1200" baseline="0" dirty="0" smtClean="0">
                          <a:solidFill>
                            <a:schemeClr val="tx1"/>
                          </a:solidFill>
                          <a:latin typeface="+mn-lt"/>
                          <a:ea typeface="+mn-ea"/>
                          <a:cs typeface="+mn-cs"/>
                        </a:rPr>
                        <a:t> and the expected impact to stakeholder engagement;</a:t>
                      </a:r>
                    </a:p>
                    <a:p>
                      <a:pPr marL="176213" indent="-176213">
                        <a:buFont typeface="Arial" panose="020B0604020202020204" pitchFamily="34" charset="0"/>
                        <a:buChar char="•"/>
                      </a:pPr>
                      <a:r>
                        <a:rPr lang="en-US" sz="2000" b="0" i="0" u="sng" strike="noStrike" kern="1200" baseline="0" dirty="0" smtClean="0">
                          <a:solidFill>
                            <a:schemeClr val="tx1"/>
                          </a:solidFill>
                          <a:latin typeface="+mn-lt"/>
                          <a:ea typeface="+mn-ea"/>
                          <a:cs typeface="+mn-cs"/>
                        </a:rPr>
                        <a:t>Time frame </a:t>
                      </a:r>
                      <a:r>
                        <a:rPr lang="en-US" sz="2000" b="0" i="0" u="none" strike="noStrike" kern="1200" baseline="0" dirty="0" smtClean="0">
                          <a:solidFill>
                            <a:schemeClr val="tx1"/>
                          </a:solidFill>
                          <a:latin typeface="+mn-lt"/>
                          <a:ea typeface="+mn-ea"/>
                          <a:cs typeface="+mn-cs"/>
                        </a:rPr>
                        <a:t>and </a:t>
                      </a:r>
                      <a:r>
                        <a:rPr lang="en-US" sz="2000" b="0" i="0" u="sng" strike="noStrike" kern="1200" baseline="0" dirty="0" smtClean="0">
                          <a:solidFill>
                            <a:schemeClr val="tx1"/>
                          </a:solidFill>
                          <a:latin typeface="+mn-lt"/>
                          <a:ea typeface="+mn-ea"/>
                          <a:cs typeface="+mn-cs"/>
                        </a:rPr>
                        <a:t>frequency</a:t>
                      </a:r>
                      <a:r>
                        <a:rPr lang="en-US" sz="2000" b="0" i="0" u="none" strike="noStrike" kern="1200" baseline="0" dirty="0" smtClean="0">
                          <a:solidFill>
                            <a:schemeClr val="tx1"/>
                          </a:solidFill>
                          <a:latin typeface="+mn-lt"/>
                          <a:ea typeface="+mn-ea"/>
                          <a:cs typeface="+mn-cs"/>
                        </a:rPr>
                        <a:t> for the distribution of required information to stakeholders; and</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Method for </a:t>
                      </a:r>
                      <a:r>
                        <a:rPr lang="en-US" sz="2000" b="0" i="0" u="sng" strike="noStrike" kern="1200" baseline="0" dirty="0" smtClean="0">
                          <a:solidFill>
                            <a:schemeClr val="tx1"/>
                          </a:solidFill>
                          <a:latin typeface="+mn-lt"/>
                          <a:ea typeface="+mn-ea"/>
                          <a:cs typeface="+mn-cs"/>
                        </a:rPr>
                        <a:t>updating</a:t>
                      </a:r>
                      <a:r>
                        <a:rPr lang="en-US" sz="2000" b="0" i="0" u="none" strike="noStrike" kern="1200" baseline="0" dirty="0" smtClean="0">
                          <a:solidFill>
                            <a:schemeClr val="tx1"/>
                          </a:solidFill>
                          <a:latin typeface="+mn-lt"/>
                          <a:ea typeface="+mn-ea"/>
                          <a:cs typeface="+mn-cs"/>
                        </a:rPr>
                        <a:t> and refining the stakeholder management plan as the project progresses and develops.</a:t>
                      </a:r>
                      <a:endParaRPr lang="en-US" sz="2000" b="0" i="0" u="none" strike="noStrike" kern="1200" baseline="0" dirty="0">
                        <a:solidFill>
                          <a:schemeClr val="tx1"/>
                        </a:solidFill>
                        <a:latin typeface="+mn-lt"/>
                        <a:ea typeface="+mn-ea"/>
                        <a:cs typeface="+mn-cs"/>
                      </a:endParaRPr>
                    </a:p>
                  </a:txBody>
                  <a:tcPr marT="91440" marB="91440"/>
                </a:tc>
              </a:tr>
              <a:tr h="0">
                <a:tc>
                  <a:txBody>
                    <a:bodyPr/>
                    <a:lstStyle/>
                    <a:p>
                      <a:r>
                        <a:rPr lang="en-US" sz="2000" b="0" kern="1200" dirty="0" smtClean="0">
                          <a:solidFill>
                            <a:schemeClr val="tx1"/>
                          </a:solidFill>
                          <a:latin typeface="+mn-lt"/>
                          <a:ea typeface="+mn-ea"/>
                          <a:cs typeface="+mn-cs"/>
                        </a:rPr>
                        <a:t>Issue Log </a:t>
                      </a:r>
                      <a:r>
                        <a:rPr lang="en-US" sz="2000" b="0" i="1" kern="1200" dirty="0" smtClean="0">
                          <a:solidFill>
                            <a:schemeClr val="tx1"/>
                          </a:solidFill>
                          <a:latin typeface="+mn-lt"/>
                          <a:ea typeface="+mn-ea"/>
                          <a:cs typeface="+mn-cs"/>
                        </a:rPr>
                        <a:t>(from Manage S/Holder</a:t>
                      </a:r>
                      <a:r>
                        <a:rPr lang="en-US" sz="2000" b="0" i="1" kern="1200" baseline="0" dirty="0" smtClean="0">
                          <a:solidFill>
                            <a:schemeClr val="tx1"/>
                          </a:solidFill>
                          <a:latin typeface="+mn-lt"/>
                          <a:ea typeface="+mn-ea"/>
                          <a:cs typeface="+mn-cs"/>
                        </a:rPr>
                        <a:t> Engagement)</a:t>
                      </a:r>
                      <a:endParaRPr lang="en-US" sz="2000" b="0" i="1" kern="1200" dirty="0">
                        <a:solidFill>
                          <a:schemeClr val="tx1"/>
                        </a:solidFill>
                        <a:latin typeface="+mn-lt"/>
                        <a:ea typeface="+mn-ea"/>
                        <a:cs typeface="+mn-cs"/>
                      </a:endParaRPr>
                    </a:p>
                  </a:txBody>
                  <a:tcPr marT="91440" marB="91440"/>
                </a:tc>
                <a:tc>
                  <a:txBody>
                    <a:bodyPr/>
                    <a:lstStyle/>
                    <a:p>
                      <a:r>
                        <a:rPr lang="en-US" sz="2000" b="0" i="0" u="none" strike="noStrike" kern="1200" baseline="0" dirty="0" smtClean="0">
                          <a:solidFill>
                            <a:schemeClr val="tx1"/>
                          </a:solidFill>
                          <a:latin typeface="+mn-lt"/>
                          <a:ea typeface="+mn-ea"/>
                          <a:cs typeface="+mn-cs"/>
                        </a:rPr>
                        <a:t>To update the Log as new issues are identified and current issues are resolved.</a:t>
                      </a:r>
                      <a:endParaRPr lang="en-US" sz="2000" b="0" kern="1200" dirty="0">
                        <a:solidFill>
                          <a:schemeClr val="tx1"/>
                        </a:solidFill>
                        <a:latin typeface="+mn-lt"/>
                        <a:ea typeface="+mn-ea"/>
                        <a:cs typeface="+mn-cs"/>
                      </a:endParaRPr>
                    </a:p>
                  </a:txBody>
                  <a:tcPr marT="0" marB="0"/>
                </a:tc>
              </a:tr>
            </a:tbl>
          </a:graphicData>
        </a:graphic>
      </p:graphicFrame>
      <p:sp>
        <p:nvSpPr>
          <p:cNvPr id="5" name="Slide Number Placeholder 2"/>
          <p:cNvSpPr>
            <a:spLocks noGrp="1"/>
          </p:cNvSpPr>
          <p:nvPr>
            <p:ph type="sldNum" sz="quarter" idx="12"/>
          </p:nvPr>
        </p:nvSpPr>
        <p:spPr>
          <a:xfrm>
            <a:off x="6977742" y="0"/>
            <a:ext cx="2133600" cy="365125"/>
          </a:xfrm>
        </p:spPr>
        <p:txBody>
          <a:bodyPr/>
          <a:lstStyle/>
          <a:p>
            <a:fld id="{B6F15528-21DE-4FAA-801E-634DDDAF4B2B}" type="slidenum">
              <a:rPr lang="en-US" b="1" smtClean="0">
                <a:solidFill>
                  <a:prstClr val="black"/>
                </a:solidFill>
              </a:rPr>
              <a:pPr/>
              <a:t>10</a:t>
            </a:fld>
            <a:endParaRPr lang="en-US" b="1" dirty="0">
              <a:solidFill>
                <a:prstClr val="black"/>
              </a:solidFill>
            </a:endParaRP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505356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Stakeholder Inputs … 2/2</a:t>
            </a:r>
            <a:endParaRPr lang="en-US" sz="3200" b="1" dirty="0">
              <a:solidFill>
                <a:srgbClr val="FF0000"/>
              </a:solidFill>
              <a:effectLst>
                <a:outerShdw blurRad="38100" dist="38100" dir="2700000" algn="tl">
                  <a:srgbClr val="000000">
                    <a:alpha val="43137"/>
                  </a:srgbClr>
                </a:outerShdw>
              </a:effectLst>
            </a:endParaRPr>
          </a:p>
        </p:txBody>
      </p:sp>
      <p:graphicFrame>
        <p:nvGraphicFramePr>
          <p:cNvPr id="19" name="Table 18"/>
          <p:cNvGraphicFramePr>
            <a:graphicFrameLocks noGrp="1"/>
          </p:cNvGraphicFramePr>
          <p:nvPr>
            <p:extLst/>
          </p:nvPr>
        </p:nvGraphicFramePr>
        <p:xfrm>
          <a:off x="146539" y="521678"/>
          <a:ext cx="8882743" cy="6260122"/>
        </p:xfrm>
        <a:graphic>
          <a:graphicData uri="http://schemas.openxmlformats.org/drawingml/2006/table">
            <a:tbl>
              <a:tblPr firstRow="1" bandRow="1">
                <a:tableStyleId>{5940675A-B579-460E-94D1-54222C63F5DA}</a:tableStyleId>
              </a:tblPr>
              <a:tblGrid>
                <a:gridCol w="1453661"/>
                <a:gridCol w="74290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0">
                <a:tc>
                  <a:txBody>
                    <a:bodyPr/>
                    <a:lstStyle/>
                    <a:p>
                      <a:r>
                        <a:rPr lang="en-US" sz="2000" b="0" kern="1200" dirty="0" smtClean="0">
                          <a:solidFill>
                            <a:schemeClr val="tx1"/>
                          </a:solidFill>
                          <a:latin typeface="+mn-lt"/>
                          <a:ea typeface="+mn-ea"/>
                          <a:cs typeface="+mn-cs"/>
                        </a:rPr>
                        <a:t>Project</a:t>
                      </a:r>
                      <a:r>
                        <a:rPr lang="en-US" sz="2000" b="0" kern="1200" baseline="0" dirty="0" smtClean="0">
                          <a:solidFill>
                            <a:schemeClr val="tx1"/>
                          </a:solidFill>
                          <a:latin typeface="+mn-lt"/>
                          <a:ea typeface="+mn-ea"/>
                          <a:cs typeface="+mn-cs"/>
                        </a:rPr>
                        <a:t> Documents</a:t>
                      </a:r>
                      <a:endParaRPr lang="en-US" sz="2000" b="0" kern="1200" dirty="0">
                        <a:solidFill>
                          <a:schemeClr val="tx1"/>
                        </a:solidFill>
                        <a:latin typeface="+mn-lt"/>
                        <a:ea typeface="+mn-ea"/>
                        <a:cs typeface="+mn-cs"/>
                      </a:endParaRPr>
                    </a:p>
                  </a:txBody>
                  <a:tcPr marT="91440" marB="91440"/>
                </a:tc>
                <a:tc>
                  <a:txBody>
                    <a:bodyPr/>
                    <a:lstStyle/>
                    <a:p>
                      <a:r>
                        <a:rPr lang="en-US" sz="2000" b="0" i="0" u="none" strike="noStrike" kern="1200" baseline="0" dirty="0" smtClean="0">
                          <a:solidFill>
                            <a:schemeClr val="tx1"/>
                          </a:solidFill>
                          <a:latin typeface="+mn-lt"/>
                          <a:ea typeface="+mn-ea"/>
                          <a:cs typeface="+mn-cs"/>
                        </a:rPr>
                        <a:t>Multiple project documents originating from initiation, planning, execution, or control processes may be used as</a:t>
                      </a:r>
                    </a:p>
                    <a:p>
                      <a:r>
                        <a:rPr lang="en-US" sz="2000" b="0" i="0" u="none" strike="noStrike" kern="1200" baseline="0" dirty="0" smtClean="0">
                          <a:solidFill>
                            <a:schemeClr val="tx1"/>
                          </a:solidFill>
                          <a:latin typeface="+mn-lt"/>
                          <a:ea typeface="+mn-ea"/>
                          <a:cs typeface="+mn-cs"/>
                        </a:rPr>
                        <a:t>supporting inputs for controlling stakeholder engagement. These include, but are not limited to:</a:t>
                      </a:r>
                    </a:p>
                    <a:p>
                      <a:pPr marL="285750" indent="-285750">
                        <a:buFont typeface="Arial" panose="020B0604020202020204" pitchFamily="34" charset="0"/>
                        <a:buChar char="•"/>
                      </a:pPr>
                      <a:r>
                        <a:rPr lang="en-US" sz="2000" b="0" i="0" u="none" strike="noStrike" kern="1200" baseline="0" dirty="0" smtClean="0">
                          <a:solidFill>
                            <a:schemeClr val="tx1"/>
                          </a:solidFill>
                          <a:latin typeface="+mn-lt"/>
                          <a:ea typeface="+mn-ea"/>
                          <a:cs typeface="+mn-cs"/>
                        </a:rPr>
                        <a:t>Project Schedule,</a:t>
                      </a:r>
                    </a:p>
                    <a:p>
                      <a:pPr marL="285750" indent="-285750">
                        <a:buFont typeface="Arial" panose="020B0604020202020204" pitchFamily="34" charset="0"/>
                        <a:buChar char="•"/>
                      </a:pPr>
                      <a:r>
                        <a:rPr lang="en-US" sz="2000" b="0" i="0" u="none" strike="noStrike" kern="1200" baseline="0" dirty="0" smtClean="0">
                          <a:solidFill>
                            <a:schemeClr val="tx1"/>
                          </a:solidFill>
                          <a:latin typeface="+mn-lt"/>
                          <a:ea typeface="+mn-ea"/>
                          <a:cs typeface="+mn-cs"/>
                        </a:rPr>
                        <a:t>Stakeholder Register,</a:t>
                      </a:r>
                    </a:p>
                    <a:p>
                      <a:pPr marL="285750" indent="-285750">
                        <a:buFont typeface="Arial" panose="020B0604020202020204" pitchFamily="34" charset="0"/>
                        <a:buChar char="•"/>
                      </a:pPr>
                      <a:r>
                        <a:rPr lang="en-US" sz="2000" b="0" i="0" u="none" strike="noStrike" kern="1200" baseline="0" dirty="0" smtClean="0">
                          <a:solidFill>
                            <a:schemeClr val="tx1"/>
                          </a:solidFill>
                          <a:latin typeface="+mn-lt"/>
                          <a:ea typeface="+mn-ea"/>
                          <a:cs typeface="+mn-cs"/>
                        </a:rPr>
                        <a:t>Issue Log,</a:t>
                      </a:r>
                    </a:p>
                    <a:p>
                      <a:pPr marL="285750" indent="-285750">
                        <a:buFont typeface="Arial" panose="020B0604020202020204" pitchFamily="34" charset="0"/>
                        <a:buChar char="•"/>
                      </a:pPr>
                      <a:r>
                        <a:rPr lang="en-US" sz="2000" b="0" i="0" u="none" strike="noStrike" kern="1200" baseline="0" dirty="0" smtClean="0">
                          <a:solidFill>
                            <a:schemeClr val="tx1"/>
                          </a:solidFill>
                          <a:latin typeface="+mn-lt"/>
                          <a:ea typeface="+mn-ea"/>
                          <a:cs typeface="+mn-cs"/>
                        </a:rPr>
                        <a:t>Change Log, and</a:t>
                      </a:r>
                    </a:p>
                    <a:p>
                      <a:pPr marL="285750" indent="-285750">
                        <a:buFont typeface="Arial" panose="020B0604020202020204" pitchFamily="34" charset="0"/>
                        <a:buChar char="•"/>
                      </a:pPr>
                      <a:r>
                        <a:rPr lang="en-US" sz="2000" b="0" i="0" u="none" strike="noStrike" kern="1200" baseline="0" dirty="0" smtClean="0">
                          <a:solidFill>
                            <a:schemeClr val="tx1"/>
                          </a:solidFill>
                          <a:latin typeface="+mn-lt"/>
                          <a:ea typeface="+mn-ea"/>
                          <a:cs typeface="+mn-cs"/>
                        </a:rPr>
                        <a:t>Project Communications</a:t>
                      </a:r>
                      <a:endParaRPr lang="en-US" sz="2000" b="0" kern="1200" dirty="0">
                        <a:solidFill>
                          <a:schemeClr val="tx1"/>
                        </a:solidFill>
                        <a:latin typeface="+mn-lt"/>
                        <a:ea typeface="+mn-ea"/>
                        <a:cs typeface="+mn-cs"/>
                      </a:endParaRPr>
                    </a:p>
                  </a:txBody>
                  <a:tcPr marT="0" marB="0"/>
                </a:tc>
              </a:tr>
              <a:tr h="0">
                <a:tc>
                  <a:txBody>
                    <a:bodyPr/>
                    <a:lstStyle/>
                    <a:p>
                      <a:r>
                        <a:rPr lang="en-US" sz="2000" b="0" kern="1200" dirty="0" smtClean="0">
                          <a:solidFill>
                            <a:schemeClr val="tx1"/>
                          </a:solidFill>
                          <a:latin typeface="+mn-lt"/>
                          <a:ea typeface="+mn-ea"/>
                          <a:cs typeface="+mn-cs"/>
                        </a:rPr>
                        <a:t>WPD</a:t>
                      </a:r>
                      <a:endParaRPr lang="en-US" sz="2000" b="0" i="1" kern="1200" dirty="0">
                        <a:solidFill>
                          <a:schemeClr val="tx1"/>
                        </a:solidFill>
                        <a:latin typeface="+mn-lt"/>
                        <a:ea typeface="+mn-ea"/>
                        <a:cs typeface="+mn-cs"/>
                      </a:endParaRPr>
                    </a:p>
                  </a:txBody>
                  <a:tcPr marT="91440" marB="91440"/>
                </a:tc>
                <a:tc>
                  <a:txBody>
                    <a:bodyPr/>
                    <a:lstStyle/>
                    <a:p>
                      <a:pPr marL="176213" indent="-176213">
                        <a:spcBef>
                          <a:spcPts val="1200"/>
                        </a:spcBef>
                        <a:buFont typeface="Arial" panose="020B0604020202020204" pitchFamily="34" charset="0"/>
                        <a:buChar char="•"/>
                      </a:pPr>
                      <a:r>
                        <a:rPr lang="en-US" sz="2000" b="0" i="0" u="none" strike="noStrike" kern="1200" baseline="0" dirty="0" smtClean="0">
                          <a:solidFill>
                            <a:schemeClr val="tx1"/>
                          </a:solidFill>
                          <a:latin typeface="+mn-lt"/>
                          <a:ea typeface="+mn-ea"/>
                          <a:cs typeface="+mn-cs"/>
                        </a:rPr>
                        <a:t>the primary observations and measurements identified during activities being performed to carry out the project work. Various measurements on project activities and deliverables are collected during various controlling processes. Data are often viewed as the lowest level of abstraction from which information is derived by other processes.</a:t>
                      </a:r>
                    </a:p>
                    <a:p>
                      <a:pPr marL="176213" indent="-176213">
                        <a:spcBef>
                          <a:spcPts val="1200"/>
                        </a:spcBef>
                        <a:buFont typeface="Arial" panose="020B0604020202020204" pitchFamily="34" charset="0"/>
                        <a:buChar char="•"/>
                      </a:pPr>
                      <a:r>
                        <a:rPr lang="en-US" sz="2000" b="0" i="0" u="none" strike="noStrike" kern="1200" baseline="0" dirty="0" smtClean="0">
                          <a:solidFill>
                            <a:schemeClr val="tx1"/>
                          </a:solidFill>
                          <a:latin typeface="+mn-lt"/>
                          <a:ea typeface="+mn-ea"/>
                          <a:cs typeface="+mn-cs"/>
                        </a:rPr>
                        <a:t>Examples of work performance data include reported percentage of work completed, technical performance measures, start and finish dates of schedule activities, number of change requests, number of defects, actual costs, actual durations etc.</a:t>
                      </a:r>
                      <a:endParaRPr lang="en-US" sz="2000" b="0" kern="1200" dirty="0">
                        <a:solidFill>
                          <a:schemeClr val="tx1"/>
                        </a:solidFill>
                        <a:latin typeface="+mn-lt"/>
                        <a:ea typeface="+mn-ea"/>
                        <a:cs typeface="+mn-cs"/>
                      </a:endParaRPr>
                    </a:p>
                  </a:txBody>
                  <a:tcPr marT="0" marB="0"/>
                </a:tc>
              </a:tr>
            </a:tbl>
          </a:graphicData>
        </a:graphic>
      </p:graphicFrame>
      <p:sp>
        <p:nvSpPr>
          <p:cNvPr id="5" name="Slide Number Placeholder 2"/>
          <p:cNvSpPr>
            <a:spLocks noGrp="1"/>
          </p:cNvSpPr>
          <p:nvPr>
            <p:ph type="sldNum" sz="quarter" idx="12"/>
          </p:nvPr>
        </p:nvSpPr>
        <p:spPr>
          <a:xfrm>
            <a:off x="7010400" y="6492875"/>
            <a:ext cx="2133600" cy="365125"/>
          </a:xfrm>
        </p:spPr>
        <p:txBody>
          <a:bodyPr/>
          <a:lstStyle/>
          <a:p>
            <a:fld id="{B6F15528-21DE-4FAA-801E-634DDDAF4B2B}" type="slidenum">
              <a:rPr lang="en-US" b="1" smtClean="0">
                <a:solidFill>
                  <a:prstClr val="black"/>
                </a:solidFill>
              </a:rPr>
              <a:pPr/>
              <a:t>11</a:t>
            </a:fld>
            <a:endParaRPr lang="en-US" b="1" dirty="0">
              <a:solidFill>
                <a:prstClr val="black"/>
              </a:solidFill>
            </a:endParaRPr>
          </a:p>
        </p:txBody>
      </p:sp>
      <p:sp>
        <p:nvSpPr>
          <p:cNvPr id="6" name="Footer Placeholder 3"/>
          <p:cNvSpPr>
            <a:spLocks noGrp="1"/>
          </p:cNvSpPr>
          <p:nvPr>
            <p:ph type="ftr" sz="quarter" idx="11"/>
          </p:nvPr>
        </p:nvSpPr>
        <p:spPr>
          <a:xfrm>
            <a:off x="76200" y="6472741"/>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472977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Stakeholder Outputs … 1/5</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12</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4004602"/>
        </p:xfrm>
        <a:graphic>
          <a:graphicData uri="http://schemas.openxmlformats.org/drawingml/2006/table">
            <a:tbl>
              <a:tblPr firstRow="1" bandRow="1">
                <a:tableStyleId>{5940675A-B579-460E-94D1-54222C63F5DA}</a:tableStyleId>
              </a:tblPr>
              <a:tblGrid>
                <a:gridCol w="1148861"/>
                <a:gridCol w="77338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WPI</a:t>
                      </a:r>
                      <a:endParaRPr lang="en-US" sz="2000" b="0" dirty="0"/>
                    </a:p>
                  </a:txBody>
                  <a:tcPr marT="91440" marB="91440"/>
                </a:tc>
                <a:tc>
                  <a:txBody>
                    <a:bodyPr/>
                    <a:lstStyle/>
                    <a:p>
                      <a:pPr marL="234950" indent="-234950">
                        <a:spcBef>
                          <a:spcPts val="1200"/>
                        </a:spcBef>
                        <a:buFont typeface="Arial" panose="020B0604020202020204" pitchFamily="34" charset="0"/>
                        <a:buChar char="•"/>
                      </a:pPr>
                      <a:r>
                        <a:rPr lang="en-US" sz="2000" b="0" kern="1200" dirty="0" smtClean="0">
                          <a:solidFill>
                            <a:schemeClr val="tx1"/>
                          </a:solidFill>
                          <a:latin typeface="+mn-lt"/>
                          <a:ea typeface="+mn-ea"/>
                          <a:cs typeface="+mn-cs"/>
                        </a:rPr>
                        <a:t>The work performance information is the performance data collected from various controlling processes,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analyzed in context, and integrated based on relationships across areas. Thus work performance data have been</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transformed into work performance information. Data per se are not used in the decision-making process, because</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the meaning may be misinterpreted. Information, however, is correlated and contextualized and provides a sound</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foundation for project decisions.</a:t>
                      </a:r>
                    </a:p>
                    <a:p>
                      <a:pPr marL="234950" indent="-234950">
                        <a:spcBef>
                          <a:spcPts val="1200"/>
                        </a:spcBef>
                        <a:buFont typeface="Arial" panose="020B0604020202020204" pitchFamily="34" charset="0"/>
                        <a:buChar char="•"/>
                      </a:pPr>
                      <a:r>
                        <a:rPr lang="en-US" sz="2000" b="0" kern="1200" dirty="0" smtClean="0">
                          <a:solidFill>
                            <a:schemeClr val="tx1"/>
                          </a:solidFill>
                          <a:latin typeface="+mn-lt"/>
                          <a:ea typeface="+mn-ea"/>
                          <a:cs typeface="+mn-cs"/>
                        </a:rPr>
                        <a:t>Work performance information is circulated through communication processes. Examples of performance information are status of deliverables, implementation status for change requests, and forecasted estimates to complete.</a:t>
                      </a:r>
                      <a:endParaRPr lang="en-US" sz="2000" b="0" i="0" kern="1200" dirty="0" smtClean="0">
                        <a:solidFill>
                          <a:schemeClr val="tx1"/>
                        </a:solidFill>
                        <a:latin typeface="+mn-lt"/>
                        <a:ea typeface="+mn-ea"/>
                        <a:cs typeface="+mn-cs"/>
                      </a:endParaRPr>
                    </a:p>
                  </a:txBody>
                  <a:tcPr marT="91440" marB="91440"/>
                </a:tc>
              </a:tr>
            </a:tbl>
          </a:graphicData>
        </a:graphic>
      </p:graphicFrame>
      <p:sp>
        <p:nvSpPr>
          <p:cNvPr id="5"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6547443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Stakeholder Outputs … 2/5</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13</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1722204500"/>
              </p:ext>
            </p:extLst>
          </p:nvPr>
        </p:nvGraphicFramePr>
        <p:xfrm>
          <a:off x="146539" y="521678"/>
          <a:ext cx="8882743" cy="3242602"/>
        </p:xfrm>
        <a:graphic>
          <a:graphicData uri="http://schemas.openxmlformats.org/drawingml/2006/table">
            <a:tbl>
              <a:tblPr firstRow="1" bandRow="1">
                <a:tableStyleId>{5940675A-B579-460E-94D1-54222C63F5DA}</a:tableStyleId>
              </a:tblPr>
              <a:tblGrid>
                <a:gridCol w="1148861"/>
                <a:gridCol w="77338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Change Requests</a:t>
                      </a:r>
                      <a:endParaRPr lang="en-US" sz="2000" b="0" dirty="0"/>
                    </a:p>
                  </a:txBody>
                  <a:tcPr marT="91440" marB="91440"/>
                </a:tc>
                <a:tc>
                  <a:txBody>
                    <a:bodyPr/>
                    <a:lstStyle/>
                    <a:p>
                      <a:pPr marL="0" indent="0">
                        <a:buFont typeface="Arial" panose="020B0604020202020204" pitchFamily="34" charset="0"/>
                        <a:buNone/>
                      </a:pPr>
                      <a:r>
                        <a:rPr lang="en-US" sz="2000" b="0" i="0" u="none" strike="noStrike" kern="1200" baseline="0" dirty="0" smtClean="0">
                          <a:solidFill>
                            <a:schemeClr val="tx1"/>
                          </a:solidFill>
                          <a:latin typeface="+mn-lt"/>
                          <a:ea typeface="+mn-ea"/>
                          <a:cs typeface="+mn-cs"/>
                        </a:rPr>
                        <a:t>Analysis of project performance and interactions with stakeholders often generates change requests. These change requests are processed through the Perform Integrated Change Control process as follows:</a:t>
                      </a:r>
                    </a:p>
                    <a:p>
                      <a:pPr marL="234950" indent="-234950">
                        <a:spcBef>
                          <a:spcPts val="1200"/>
                        </a:spcBef>
                        <a:buFont typeface="Arial" panose="020B0604020202020204" pitchFamily="34" charset="0"/>
                        <a:buChar char="•"/>
                      </a:pPr>
                      <a:r>
                        <a:rPr lang="en-US" sz="2000" b="0" i="0" u="none" strike="noStrike" kern="1200" baseline="0" dirty="0" smtClean="0">
                          <a:solidFill>
                            <a:schemeClr val="tx1"/>
                          </a:solidFill>
                          <a:latin typeface="+mn-lt"/>
                          <a:ea typeface="+mn-ea"/>
                          <a:cs typeface="+mn-cs"/>
                        </a:rPr>
                        <a:t>Recommended corrective actions include changes that bring the expected future performance of the project in line with the project management plan; and</a:t>
                      </a:r>
                    </a:p>
                    <a:p>
                      <a:pPr marL="234950" indent="-234950">
                        <a:spcBef>
                          <a:spcPts val="1200"/>
                        </a:spcBef>
                        <a:buFont typeface="Arial" panose="020B0604020202020204" pitchFamily="34" charset="0"/>
                        <a:buChar char="•"/>
                      </a:pPr>
                      <a:r>
                        <a:rPr lang="en-US" sz="2000" b="0" i="0" u="none" strike="noStrike" kern="1200" baseline="0" dirty="0" smtClean="0">
                          <a:solidFill>
                            <a:schemeClr val="tx1"/>
                          </a:solidFill>
                          <a:latin typeface="+mn-lt"/>
                          <a:ea typeface="+mn-ea"/>
                          <a:cs typeface="+mn-cs"/>
                        </a:rPr>
                        <a:t>Recommended preventive actions can reduce the probability of incurring future negative project performance.</a:t>
                      </a:r>
                    </a:p>
                  </a:txBody>
                  <a:tcPr marT="91440" marB="91440"/>
                </a:tc>
              </a:tr>
            </a:tbl>
          </a:graphicData>
        </a:graphic>
      </p:graphicFrame>
      <p:sp>
        <p:nvSpPr>
          <p:cNvPr id="5"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553359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Stakeholder Outputs … 3/5</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14</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1210776234"/>
              </p:ext>
            </p:extLst>
          </p:nvPr>
        </p:nvGraphicFramePr>
        <p:xfrm>
          <a:off x="146539" y="521678"/>
          <a:ext cx="8882743" cy="6183922"/>
        </p:xfrm>
        <a:graphic>
          <a:graphicData uri="http://schemas.openxmlformats.org/drawingml/2006/table">
            <a:tbl>
              <a:tblPr firstRow="1" bandRow="1">
                <a:tableStyleId>{5940675A-B579-460E-94D1-54222C63F5DA}</a:tableStyleId>
              </a:tblPr>
              <a:tblGrid>
                <a:gridCol w="1148861"/>
                <a:gridCol w="77338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Project Manage-</a:t>
                      </a:r>
                      <a:r>
                        <a:rPr lang="en-US" sz="2000" b="0" dirty="0" err="1" smtClean="0"/>
                        <a:t>ment</a:t>
                      </a:r>
                      <a:r>
                        <a:rPr lang="en-US" sz="2000" b="0" dirty="0" smtClean="0"/>
                        <a:t> Plan Updates</a:t>
                      </a:r>
                      <a:endParaRPr lang="en-US" sz="2000" b="0" dirty="0"/>
                    </a:p>
                  </a:txBody>
                  <a:tcPr marT="91440" marB="91440"/>
                </a:tc>
                <a:tc>
                  <a:txBody>
                    <a:bodyPr/>
                    <a:lstStyle/>
                    <a:p>
                      <a:r>
                        <a:rPr lang="en-US" sz="2000" b="0" i="0" u="none" strike="noStrike" kern="1200" baseline="0" dirty="0" smtClean="0">
                          <a:solidFill>
                            <a:schemeClr val="tx1"/>
                          </a:solidFill>
                          <a:latin typeface="+mn-lt"/>
                          <a:ea typeface="+mn-ea"/>
                          <a:cs typeface="+mn-cs"/>
                        </a:rPr>
                        <a:t>As stakeholders engage with the project the overall effectiveness of the stakeholder management strategy can be evaluated. As needed changes in approach or strategy are identified, affected sections of the project</a:t>
                      </a:r>
                    </a:p>
                    <a:p>
                      <a:r>
                        <a:rPr lang="en-US" sz="2000" b="0" i="0" u="none" strike="noStrike" kern="1200" baseline="0" dirty="0" smtClean="0">
                          <a:solidFill>
                            <a:schemeClr val="tx1"/>
                          </a:solidFill>
                          <a:latin typeface="+mn-lt"/>
                          <a:ea typeface="+mn-ea"/>
                          <a:cs typeface="+mn-cs"/>
                        </a:rPr>
                        <a:t>management plan may need to be updated to reflect these changes. Elements of the project management plan that may be updated include, but are not limited to the:</a:t>
                      </a:r>
                    </a:p>
                    <a:p>
                      <a:pPr marL="285750" indent="-285750">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Change management plan,</a:t>
                      </a:r>
                    </a:p>
                    <a:p>
                      <a:pPr marL="285750" indent="-285750">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Communications management plan,</a:t>
                      </a:r>
                    </a:p>
                    <a:p>
                      <a:pPr marL="285750" indent="-285750">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Cost management plan,</a:t>
                      </a:r>
                    </a:p>
                    <a:p>
                      <a:pPr marL="285750" indent="-285750">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Human resource management plan,</a:t>
                      </a:r>
                    </a:p>
                    <a:p>
                      <a:pPr marL="285750" indent="-285750">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Procurement management plan,</a:t>
                      </a:r>
                    </a:p>
                    <a:p>
                      <a:pPr marL="285750" indent="-285750">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Quality management plan,</a:t>
                      </a:r>
                    </a:p>
                    <a:p>
                      <a:pPr marL="285750" indent="-285750">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Requirements management plan,</a:t>
                      </a:r>
                    </a:p>
                    <a:p>
                      <a:pPr marL="285750" indent="-285750">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Risk management plan,</a:t>
                      </a:r>
                    </a:p>
                    <a:p>
                      <a:pPr marL="285750" indent="-285750">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Schedule management plan,</a:t>
                      </a:r>
                    </a:p>
                    <a:p>
                      <a:pPr marL="285750" indent="-285750">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Scope management plan, and</a:t>
                      </a:r>
                    </a:p>
                    <a:p>
                      <a:pPr marL="285750" indent="-285750">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Stakeholder management plan.</a:t>
                      </a:r>
                      <a:endParaRPr lang="en-US" sz="2000" b="0" i="0" u="none" strike="noStrike" kern="1200" baseline="0" dirty="0" smtClean="0">
                        <a:solidFill>
                          <a:schemeClr val="tx1"/>
                        </a:solidFill>
                        <a:latin typeface="+mn-lt"/>
                        <a:ea typeface="+mn-ea"/>
                        <a:cs typeface="+mn-cs"/>
                      </a:endParaRPr>
                    </a:p>
                  </a:txBody>
                  <a:tcPr marT="91440" marB="91440"/>
                </a:tc>
              </a:tr>
            </a:tbl>
          </a:graphicData>
        </a:graphic>
      </p:graphicFrame>
      <p:sp>
        <p:nvSpPr>
          <p:cNvPr id="5" name="Footer Placeholder 3"/>
          <p:cNvSpPr>
            <a:spLocks noGrp="1"/>
          </p:cNvSpPr>
          <p:nvPr>
            <p:ph type="ftr" sz="quarter" idx="11"/>
          </p:nvPr>
        </p:nvSpPr>
        <p:spPr>
          <a:xfrm>
            <a:off x="7872046" y="633632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3986924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Stakeholder Outputs … 4/5</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6492875"/>
            <a:ext cx="2133600" cy="365125"/>
          </a:xfrm>
        </p:spPr>
        <p:txBody>
          <a:bodyPr/>
          <a:lstStyle/>
          <a:p>
            <a:fld id="{B6F15528-21DE-4FAA-801E-634DDDAF4B2B}" type="slidenum">
              <a:rPr lang="en-US" b="1" smtClean="0">
                <a:solidFill>
                  <a:prstClr val="black"/>
                </a:solidFill>
              </a:rPr>
              <a:pPr/>
              <a:t>15</a:t>
            </a:fld>
            <a:endParaRPr lang="en-US" b="1" dirty="0">
              <a:solidFill>
                <a:prstClr val="black"/>
              </a:solidFill>
            </a:endParaRPr>
          </a:p>
        </p:txBody>
      </p:sp>
      <p:graphicFrame>
        <p:nvGraphicFramePr>
          <p:cNvPr id="19" name="Table 18"/>
          <p:cNvGraphicFramePr>
            <a:graphicFrameLocks noGrp="1"/>
          </p:cNvGraphicFramePr>
          <p:nvPr>
            <p:extLst/>
          </p:nvPr>
        </p:nvGraphicFramePr>
        <p:xfrm>
          <a:off x="76199" y="521678"/>
          <a:ext cx="9067801" cy="6062002"/>
        </p:xfrm>
        <a:graphic>
          <a:graphicData uri="http://schemas.openxmlformats.org/drawingml/2006/table">
            <a:tbl>
              <a:tblPr firstRow="1" bandRow="1">
                <a:tableStyleId>{5940675A-B579-460E-94D1-54222C63F5DA}</a:tableStyleId>
              </a:tblPr>
              <a:tblGrid>
                <a:gridCol w="1483946"/>
                <a:gridCol w="7583855"/>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Proj Mgt Plan Update</a:t>
                      </a:r>
                      <a:endParaRPr lang="en-US" sz="2000" b="0" dirty="0"/>
                    </a:p>
                  </a:txBody>
                  <a:tcPr marT="91440" marB="91440"/>
                </a:tc>
                <a:tc>
                  <a:txBody>
                    <a:bodyPr/>
                    <a:lstStyle/>
                    <a:p>
                      <a:pPr>
                        <a:spcBef>
                          <a:spcPts val="600"/>
                        </a:spcBef>
                      </a:pPr>
                      <a:r>
                        <a:rPr lang="en-US" sz="2000" b="0" i="0" u="none" strike="noStrike" kern="1200" baseline="0" dirty="0" smtClean="0">
                          <a:solidFill>
                            <a:schemeClr val="tx1"/>
                          </a:solidFill>
                          <a:latin typeface="+mn-lt"/>
                          <a:ea typeface="+mn-ea"/>
                          <a:cs typeface="+mn-cs"/>
                        </a:rPr>
                        <a:t>Includes updates to:</a:t>
                      </a:r>
                    </a:p>
                    <a:p>
                      <a:pPr marL="234950" indent="-234950">
                        <a:spcBef>
                          <a:spcPts val="600"/>
                        </a:spcBef>
                        <a:buFont typeface="Arial" panose="020B0604020202020204" pitchFamily="34" charset="0"/>
                        <a:buChar char="•"/>
                      </a:pPr>
                      <a:r>
                        <a:rPr lang="en-US" sz="2000" b="1" i="0" u="none" strike="noStrike" kern="1200" baseline="0" dirty="0" smtClean="0">
                          <a:solidFill>
                            <a:schemeClr val="tx1"/>
                          </a:solidFill>
                          <a:latin typeface="+mn-lt"/>
                          <a:ea typeface="+mn-ea"/>
                          <a:cs typeface="+mn-cs"/>
                        </a:rPr>
                        <a:t>Stakeholder Management Plan. </a:t>
                      </a:r>
                      <a:r>
                        <a:rPr lang="en-US" sz="2000" b="0" i="0" u="none" strike="noStrike" kern="1200" baseline="0" dirty="0" smtClean="0">
                          <a:solidFill>
                            <a:schemeClr val="tx1"/>
                          </a:solidFill>
                          <a:latin typeface="+mn-lt"/>
                          <a:ea typeface="+mn-ea"/>
                          <a:cs typeface="+mn-cs"/>
                        </a:rPr>
                        <a:t>This plan is updated to reflect any Approved Change Requests that affect Stakeholder management, including impacts to costs or schedules.</a:t>
                      </a:r>
                    </a:p>
                    <a:p>
                      <a:pPr marL="234950" indent="-234950">
                        <a:spcBef>
                          <a:spcPts val="600"/>
                        </a:spcBef>
                        <a:buFont typeface="Arial" panose="020B0604020202020204" pitchFamily="34" charset="0"/>
                        <a:buChar char="•"/>
                      </a:pPr>
                      <a:r>
                        <a:rPr lang="en-US" sz="2000" b="1" i="0" u="none" strike="noStrike" kern="1200" baseline="0" dirty="0" smtClean="0">
                          <a:solidFill>
                            <a:schemeClr val="tx1"/>
                          </a:solidFill>
                          <a:latin typeface="+mn-lt"/>
                          <a:ea typeface="+mn-ea"/>
                          <a:cs typeface="+mn-cs"/>
                        </a:rPr>
                        <a:t>Schedule Baseline. </a:t>
                      </a:r>
                      <a:r>
                        <a:rPr lang="en-US" sz="2000" b="0" i="0" u="none" strike="noStrike" kern="1200" baseline="0" dirty="0" smtClean="0">
                          <a:solidFill>
                            <a:schemeClr val="tx1"/>
                          </a:solidFill>
                          <a:latin typeface="+mn-lt"/>
                          <a:ea typeface="+mn-ea"/>
                          <a:cs typeface="+mn-cs"/>
                        </a:rPr>
                        <a:t>If there are slippages that impact overall project performance, the Schedule Baseline may need to be updated to reflect the current expectations.</a:t>
                      </a:r>
                    </a:p>
                    <a:p>
                      <a:pPr marL="234950" indent="-234950">
                        <a:spcBef>
                          <a:spcPts val="600"/>
                        </a:spcBef>
                        <a:buFont typeface="Arial" panose="020B0604020202020204" pitchFamily="34" charset="0"/>
                        <a:buChar char="•"/>
                      </a:pPr>
                      <a:r>
                        <a:rPr lang="en-US" sz="2000" b="1" i="0" u="none" strike="noStrike" kern="1200" baseline="0" dirty="0" smtClean="0">
                          <a:solidFill>
                            <a:schemeClr val="tx1"/>
                          </a:solidFill>
                          <a:latin typeface="+mn-lt"/>
                          <a:ea typeface="+mn-ea"/>
                          <a:cs typeface="+mn-cs"/>
                        </a:rPr>
                        <a:t>Cost Baseline. </a:t>
                      </a:r>
                      <a:r>
                        <a:rPr lang="en-US" sz="2000" b="0" i="0" u="none" strike="noStrike" kern="1200" baseline="0" dirty="0" smtClean="0">
                          <a:solidFill>
                            <a:schemeClr val="tx1"/>
                          </a:solidFill>
                          <a:latin typeface="+mn-lt"/>
                          <a:ea typeface="+mn-ea"/>
                          <a:cs typeface="+mn-cs"/>
                        </a:rPr>
                        <a:t>If there are changes that impact overall project costs, the Cost Baseline may need to be updated to reflect the current expectations</a:t>
                      </a:r>
                      <a:r>
                        <a:rPr lang="en-US" sz="1800" b="0" i="0" u="none" strike="noStrike" kern="1200" baseline="0" dirty="0" smtClean="0">
                          <a:solidFill>
                            <a:schemeClr val="tx1"/>
                          </a:solidFill>
                          <a:latin typeface="+mn-lt"/>
                          <a:ea typeface="+mn-ea"/>
                          <a:cs typeface="+mn-cs"/>
                        </a:rPr>
                        <a:t>.</a:t>
                      </a:r>
                    </a:p>
                  </a:txBody>
                  <a:tcPr marT="91440" marB="91440"/>
                </a:tc>
              </a:tr>
              <a:tr h="0">
                <a:tc>
                  <a:txBody>
                    <a:bodyPr/>
                    <a:lstStyle/>
                    <a:p>
                      <a:r>
                        <a:rPr lang="en-US" sz="2000" b="0" kern="1200" dirty="0" smtClean="0">
                          <a:solidFill>
                            <a:schemeClr val="tx1"/>
                          </a:solidFill>
                          <a:latin typeface="+mn-lt"/>
                          <a:ea typeface="+mn-ea"/>
                          <a:cs typeface="+mn-cs"/>
                        </a:rPr>
                        <a:t>Project Documents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Updates</a:t>
                      </a:r>
                      <a:endParaRPr lang="en-US" sz="2000" b="0" kern="1200" dirty="0">
                        <a:solidFill>
                          <a:schemeClr val="tx1"/>
                        </a:solidFill>
                        <a:latin typeface="+mn-lt"/>
                        <a:ea typeface="+mn-ea"/>
                        <a:cs typeface="+mn-cs"/>
                      </a:endParaRPr>
                    </a:p>
                  </a:txBody>
                  <a:tcPr marT="91440" marB="91440"/>
                </a:tc>
                <a:tc>
                  <a:txBody>
                    <a:bodyPr/>
                    <a:lstStyle/>
                    <a:p>
                      <a:pPr marL="0" indent="0">
                        <a:spcBef>
                          <a:spcPts val="300"/>
                        </a:spcBef>
                        <a:buFont typeface="Arial" panose="020B0604020202020204" pitchFamily="34" charset="0"/>
                        <a:buNone/>
                      </a:pPr>
                      <a:r>
                        <a:rPr lang="en-US" sz="2000" b="0" i="0" u="none" strike="noStrike" kern="1200" baseline="0" dirty="0" smtClean="0">
                          <a:solidFill>
                            <a:schemeClr val="tx1"/>
                          </a:solidFill>
                          <a:latin typeface="+mn-lt"/>
                          <a:ea typeface="+mn-ea"/>
                          <a:cs typeface="+mn-cs"/>
                        </a:rPr>
                        <a:t>Project documents that may be updated include, but are not limited to</a:t>
                      </a:r>
                      <a:r>
                        <a:rPr lang="en-US" sz="2000" b="0" kern="1200" dirty="0" smtClean="0">
                          <a:solidFill>
                            <a:schemeClr val="tx1"/>
                          </a:solidFill>
                          <a:latin typeface="+mn-lt"/>
                          <a:ea typeface="+mn-ea"/>
                          <a:cs typeface="+mn-cs"/>
                        </a:rPr>
                        <a:t>: </a:t>
                      </a:r>
                    </a:p>
                    <a:p>
                      <a:pPr marL="234950" indent="-234950">
                        <a:spcBef>
                          <a:spcPts val="600"/>
                        </a:spcBef>
                        <a:buFont typeface="Arial" panose="020B0604020202020204" pitchFamily="34" charset="0"/>
                        <a:buChar char="•"/>
                      </a:pPr>
                      <a:r>
                        <a:rPr lang="en-US" sz="2000" b="1" i="0" u="none" strike="noStrike" kern="1200" baseline="0" dirty="0" smtClean="0">
                          <a:solidFill>
                            <a:schemeClr val="tx1"/>
                          </a:solidFill>
                          <a:latin typeface="+mn-lt"/>
                          <a:ea typeface="+mn-ea"/>
                          <a:cs typeface="+mn-cs"/>
                        </a:rPr>
                        <a:t>Stakeholder Register. </a:t>
                      </a:r>
                      <a:r>
                        <a:rPr lang="en-US" sz="2000" b="0" i="0" u="none" strike="noStrike" kern="1200" baseline="0" dirty="0" smtClean="0">
                          <a:solidFill>
                            <a:schemeClr val="tx1"/>
                          </a:solidFill>
                          <a:latin typeface="+mn-lt"/>
                          <a:ea typeface="+mn-ea"/>
                          <a:cs typeface="+mn-cs"/>
                        </a:rPr>
                        <a:t>This is updated as information on stakeholders change, when new stakeholders are identified, or if registered stakeholders are no longer involved in or impacted by the project, or other updates for specific stakeholders are required.</a:t>
                      </a:r>
                    </a:p>
                    <a:p>
                      <a:pPr marL="234950" indent="-234950">
                        <a:spcBef>
                          <a:spcPts val="600"/>
                        </a:spcBef>
                        <a:buFont typeface="Arial" panose="020B0604020202020204" pitchFamily="34" charset="0"/>
                        <a:buChar char="•"/>
                      </a:pPr>
                      <a:r>
                        <a:rPr lang="en-US" sz="2000" b="1" i="0" u="none" strike="noStrike" kern="1200" baseline="0" dirty="0" smtClean="0">
                          <a:solidFill>
                            <a:schemeClr val="tx1"/>
                          </a:solidFill>
                          <a:latin typeface="+mn-lt"/>
                          <a:ea typeface="+mn-ea"/>
                          <a:cs typeface="+mn-cs"/>
                        </a:rPr>
                        <a:t>Issue Log. </a:t>
                      </a:r>
                      <a:r>
                        <a:rPr lang="en-US" sz="2000" b="0" i="0" u="none" strike="noStrike" kern="1200" baseline="0" dirty="0" smtClean="0">
                          <a:solidFill>
                            <a:schemeClr val="tx1"/>
                          </a:solidFill>
                          <a:latin typeface="+mn-lt"/>
                          <a:ea typeface="+mn-ea"/>
                          <a:cs typeface="+mn-cs"/>
                        </a:rPr>
                        <a:t>This is updated as new issues are identified and current issues are resolved.</a:t>
                      </a:r>
                      <a:endParaRPr lang="en-US" sz="2000" b="0" kern="1200" dirty="0">
                        <a:solidFill>
                          <a:schemeClr val="tx1"/>
                        </a:solidFill>
                        <a:latin typeface="+mn-lt"/>
                        <a:ea typeface="+mn-ea"/>
                        <a:cs typeface="+mn-cs"/>
                      </a:endParaRPr>
                    </a:p>
                  </a:txBody>
                  <a:tcPr marT="0" marB="0"/>
                </a:tc>
              </a:tr>
            </a:tbl>
          </a:graphicData>
        </a:graphic>
      </p:graphicFrame>
      <p:sp>
        <p:nvSpPr>
          <p:cNvPr id="5" name="Footer Placeholder 3"/>
          <p:cNvSpPr>
            <a:spLocks noGrp="1"/>
          </p:cNvSpPr>
          <p:nvPr>
            <p:ph type="ftr" sz="quarter" idx="11"/>
          </p:nvPr>
        </p:nvSpPr>
        <p:spPr>
          <a:xfrm>
            <a:off x="-13252" y="6531356"/>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3120182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Stakeholder Outputs … 5/5</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6492875"/>
            <a:ext cx="2133600" cy="365125"/>
          </a:xfrm>
        </p:spPr>
        <p:txBody>
          <a:bodyPr/>
          <a:lstStyle/>
          <a:p>
            <a:fld id="{B6F15528-21DE-4FAA-801E-634DDDAF4B2B}" type="slidenum">
              <a:rPr lang="en-US" b="1" smtClean="0">
                <a:solidFill>
                  <a:prstClr val="black"/>
                </a:solidFill>
              </a:rPr>
              <a:pPr/>
              <a:t>16</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6229642"/>
        </p:xfrm>
        <a:graphic>
          <a:graphicData uri="http://schemas.openxmlformats.org/drawingml/2006/table">
            <a:tbl>
              <a:tblPr firstRow="1" bandRow="1">
                <a:tableStyleId>{5940675A-B579-460E-94D1-54222C63F5DA}</a:tableStyleId>
              </a:tblPr>
              <a:tblGrid>
                <a:gridCol w="1529861"/>
                <a:gridCol w="73528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OPA Updates</a:t>
                      </a:r>
                      <a:endParaRPr lang="en-US" sz="2000" b="0" dirty="0"/>
                    </a:p>
                  </a:txBody>
                  <a:tcPr marT="91440" marB="91440"/>
                </a:tc>
                <a:tc>
                  <a:txBody>
                    <a:bodyPr/>
                    <a:lstStyle/>
                    <a:p>
                      <a:pPr>
                        <a:spcBef>
                          <a:spcPts val="600"/>
                        </a:spcBef>
                      </a:pPr>
                      <a:r>
                        <a:rPr lang="en-US" sz="2000" b="0" i="0" u="none" strike="noStrike" kern="1200" baseline="0" dirty="0" smtClean="0">
                          <a:solidFill>
                            <a:schemeClr val="tx1"/>
                          </a:solidFill>
                          <a:latin typeface="+mn-lt"/>
                          <a:ea typeface="+mn-ea"/>
                          <a:cs typeface="+mn-cs"/>
                        </a:rPr>
                        <a:t>OPA updated with :</a:t>
                      </a:r>
                    </a:p>
                    <a:p>
                      <a:pPr marL="234950" indent="-234950">
                        <a:spcBef>
                          <a:spcPts val="600"/>
                        </a:spcBef>
                        <a:buFont typeface="Arial" panose="020B0604020202020204" pitchFamily="34" charset="0"/>
                        <a:buChar char="•"/>
                      </a:pPr>
                      <a:r>
                        <a:rPr lang="en-US" sz="1800" b="1" i="0" u="none" strike="noStrike" kern="1200" baseline="0" dirty="0" smtClean="0">
                          <a:solidFill>
                            <a:schemeClr val="tx1"/>
                          </a:solidFill>
                          <a:latin typeface="+mn-lt"/>
                          <a:ea typeface="+mn-ea"/>
                          <a:cs typeface="+mn-cs"/>
                        </a:rPr>
                        <a:t>Stakeholder notifications. </a:t>
                      </a:r>
                      <a:r>
                        <a:rPr lang="en-US" sz="1800" b="0" i="0" u="none" strike="noStrike" kern="1200" baseline="0" dirty="0" smtClean="0">
                          <a:solidFill>
                            <a:schemeClr val="tx1"/>
                          </a:solidFill>
                          <a:latin typeface="+mn-lt"/>
                          <a:ea typeface="+mn-ea"/>
                          <a:cs typeface="+mn-cs"/>
                        </a:rPr>
                        <a:t>Information may be provided to stakeholders about resolved issues, approved changes, and general project status.</a:t>
                      </a:r>
                    </a:p>
                    <a:p>
                      <a:pPr marL="234950" indent="-234950">
                        <a:spcBef>
                          <a:spcPts val="600"/>
                        </a:spcBef>
                        <a:buFont typeface="Arial" panose="020B0604020202020204" pitchFamily="34" charset="0"/>
                        <a:buChar char="•"/>
                      </a:pPr>
                      <a:r>
                        <a:rPr lang="en-US" sz="1800" b="1" i="0" u="none" strike="noStrike" kern="1200" baseline="0" dirty="0" smtClean="0">
                          <a:solidFill>
                            <a:schemeClr val="tx1"/>
                          </a:solidFill>
                          <a:latin typeface="+mn-lt"/>
                          <a:ea typeface="+mn-ea"/>
                          <a:cs typeface="+mn-cs"/>
                        </a:rPr>
                        <a:t>Project reports. </a:t>
                      </a:r>
                      <a:r>
                        <a:rPr lang="en-US" sz="1800" b="0" i="0" u="none" strike="noStrike" kern="1200" baseline="0" dirty="0" smtClean="0">
                          <a:solidFill>
                            <a:schemeClr val="tx1"/>
                          </a:solidFill>
                          <a:latin typeface="+mn-lt"/>
                          <a:ea typeface="+mn-ea"/>
                          <a:cs typeface="+mn-cs"/>
                        </a:rPr>
                        <a:t>Formal and informal project reports describe project status and include lessons learned, issue logs, project closure reports, and outputs from other Knowledge Areas.</a:t>
                      </a:r>
                    </a:p>
                    <a:p>
                      <a:pPr marL="234950" indent="-234950">
                        <a:spcBef>
                          <a:spcPts val="600"/>
                        </a:spcBef>
                        <a:buFont typeface="Arial" panose="020B0604020202020204" pitchFamily="34" charset="0"/>
                        <a:buChar char="•"/>
                      </a:pPr>
                      <a:r>
                        <a:rPr lang="en-US" sz="1800" b="1" i="0" u="none" strike="noStrike" kern="1200" baseline="0" dirty="0" smtClean="0">
                          <a:solidFill>
                            <a:schemeClr val="tx1"/>
                          </a:solidFill>
                          <a:latin typeface="+mn-lt"/>
                          <a:ea typeface="+mn-ea"/>
                          <a:cs typeface="+mn-cs"/>
                        </a:rPr>
                        <a:t>Project presentations. </a:t>
                      </a:r>
                      <a:r>
                        <a:rPr lang="en-US" sz="1800" b="0" i="0" u="none" strike="noStrike" kern="1200" baseline="0" dirty="0" smtClean="0">
                          <a:solidFill>
                            <a:schemeClr val="tx1"/>
                          </a:solidFill>
                          <a:latin typeface="+mn-lt"/>
                          <a:ea typeface="+mn-ea"/>
                          <a:cs typeface="+mn-cs"/>
                        </a:rPr>
                        <a:t>Information formally or informally provided by the project team to any or all project stakeholders.</a:t>
                      </a:r>
                    </a:p>
                    <a:p>
                      <a:pPr marL="234950" indent="-234950">
                        <a:spcBef>
                          <a:spcPts val="600"/>
                        </a:spcBef>
                        <a:buFont typeface="Arial" panose="020B0604020202020204" pitchFamily="34" charset="0"/>
                        <a:buChar char="•"/>
                      </a:pPr>
                      <a:r>
                        <a:rPr lang="en-US" sz="1800" b="1" i="0" u="none" strike="noStrike" kern="1200" baseline="0" dirty="0" smtClean="0">
                          <a:solidFill>
                            <a:schemeClr val="tx1"/>
                          </a:solidFill>
                          <a:latin typeface="+mn-lt"/>
                          <a:ea typeface="+mn-ea"/>
                          <a:cs typeface="+mn-cs"/>
                        </a:rPr>
                        <a:t>Project records. </a:t>
                      </a:r>
                      <a:r>
                        <a:rPr lang="en-US" sz="1800" b="0" i="0" u="none" strike="noStrike" kern="1200" baseline="0" dirty="0" smtClean="0">
                          <a:solidFill>
                            <a:schemeClr val="tx1"/>
                          </a:solidFill>
                          <a:latin typeface="+mn-lt"/>
                          <a:ea typeface="+mn-ea"/>
                          <a:cs typeface="+mn-cs"/>
                        </a:rPr>
                        <a:t>Project records include correspondence, memos, meeting minutes, and other documents describing the project.</a:t>
                      </a:r>
                    </a:p>
                    <a:p>
                      <a:pPr marL="234950" indent="-234950">
                        <a:spcBef>
                          <a:spcPts val="600"/>
                        </a:spcBef>
                        <a:buFont typeface="Arial" panose="020B0604020202020204" pitchFamily="34" charset="0"/>
                        <a:buChar char="•"/>
                      </a:pPr>
                      <a:r>
                        <a:rPr lang="en-US" sz="1800" b="1" i="0" u="none" strike="noStrike" kern="1200" baseline="0" dirty="0" smtClean="0">
                          <a:solidFill>
                            <a:schemeClr val="tx1"/>
                          </a:solidFill>
                          <a:latin typeface="+mn-lt"/>
                          <a:ea typeface="+mn-ea"/>
                          <a:cs typeface="+mn-cs"/>
                        </a:rPr>
                        <a:t>Feedback from stakeholders. </a:t>
                      </a:r>
                      <a:r>
                        <a:rPr lang="en-US" sz="1800" b="0" i="0" u="none" strike="noStrike" kern="1200" baseline="0" dirty="0" smtClean="0">
                          <a:solidFill>
                            <a:schemeClr val="tx1"/>
                          </a:solidFill>
                          <a:latin typeface="+mn-lt"/>
                          <a:ea typeface="+mn-ea"/>
                          <a:cs typeface="+mn-cs"/>
                        </a:rPr>
                        <a:t>Information received from stakeholders concerning project operations can be distributed and used to modify or improve future performance of the project.</a:t>
                      </a:r>
                    </a:p>
                    <a:p>
                      <a:pPr marL="234950" indent="-234950">
                        <a:spcBef>
                          <a:spcPts val="600"/>
                        </a:spcBef>
                        <a:buFont typeface="Arial" panose="020B0604020202020204" pitchFamily="34" charset="0"/>
                        <a:buChar char="•"/>
                      </a:pPr>
                      <a:r>
                        <a:rPr lang="en-US" sz="1800" b="1" i="0" u="none" strike="noStrike" kern="1200" baseline="0" dirty="0" smtClean="0">
                          <a:solidFill>
                            <a:schemeClr val="tx1"/>
                          </a:solidFill>
                          <a:latin typeface="+mn-lt"/>
                          <a:ea typeface="+mn-ea"/>
                          <a:cs typeface="+mn-cs"/>
                        </a:rPr>
                        <a:t>Lessons learned documentation. </a:t>
                      </a:r>
                      <a:r>
                        <a:rPr lang="en-US" sz="1800" b="0" i="0" u="none" strike="noStrike" kern="1200" baseline="0" dirty="0" smtClean="0">
                          <a:solidFill>
                            <a:schemeClr val="tx1"/>
                          </a:solidFill>
                          <a:latin typeface="+mn-lt"/>
                          <a:ea typeface="+mn-ea"/>
                          <a:cs typeface="+mn-cs"/>
                        </a:rPr>
                        <a:t>Documentation includes the root cause analysis of issues faced, reasoning behind the corrective action chosen, and other types of lessons learned about stakeholder management. Lessons learned are documented and distributed so that they become part of the historical database for both the project and the performing organization.</a:t>
                      </a:r>
                      <a:r>
                        <a:rPr lang="en-US" sz="2000" b="0" i="0" u="none" strike="noStrike" kern="1200" baseline="0" dirty="0" smtClean="0">
                          <a:solidFill>
                            <a:schemeClr val="tx1"/>
                          </a:solidFill>
                          <a:latin typeface="+mn-lt"/>
                          <a:ea typeface="+mn-ea"/>
                          <a:cs typeface="+mn-cs"/>
                        </a:rPr>
                        <a:t>.</a:t>
                      </a:r>
                    </a:p>
                  </a:txBody>
                  <a:tcPr marT="91440" marB="91440"/>
                </a:tc>
              </a:tr>
            </a:tbl>
          </a:graphicData>
        </a:graphic>
      </p:graphicFrame>
      <p:sp>
        <p:nvSpPr>
          <p:cNvPr id="5" name="Footer Placeholder 3"/>
          <p:cNvSpPr>
            <a:spLocks noGrp="1"/>
          </p:cNvSpPr>
          <p:nvPr>
            <p:ph type="ftr" sz="quarter" idx="11"/>
          </p:nvPr>
        </p:nvSpPr>
        <p:spPr>
          <a:xfrm>
            <a:off x="7643446" y="6437572"/>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653105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Stakeholder Tools &amp; Techniques … 1/2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17</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3684562"/>
        </p:xfrm>
        <a:graphic>
          <a:graphicData uri="http://schemas.openxmlformats.org/drawingml/2006/table">
            <a:tbl>
              <a:tblPr firstRow="1" bandRow="1">
                <a:tableStyleId>{5940675A-B579-460E-94D1-54222C63F5DA}</a:tableStyleId>
              </a:tblPr>
              <a:tblGrid>
                <a:gridCol w="1606061"/>
                <a:gridCol w="72766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Information Management System</a:t>
                      </a:r>
                      <a:endParaRPr lang="en-US" sz="2000" b="0" dirty="0"/>
                    </a:p>
                  </a:txBody>
                  <a:tcPr marT="91440" marB="91440"/>
                </a:tc>
                <a:tc>
                  <a:txBody>
                    <a:bodyPr/>
                    <a:lstStyle/>
                    <a:p>
                      <a:r>
                        <a:rPr lang="en-US" sz="1800" b="0" i="0" u="none" strike="noStrike" kern="1200" baseline="0" dirty="0" smtClean="0">
                          <a:solidFill>
                            <a:schemeClr val="tx1"/>
                          </a:solidFill>
                          <a:latin typeface="+mn-lt"/>
                          <a:ea typeface="+mn-ea"/>
                          <a:cs typeface="+mn-cs"/>
                        </a:rPr>
                        <a:t>An information management system provides a standard tool for the project manager to capture, store, and distribute information to stakeholders about the project cost, schedule progress, and performance. It also allows the project manager to consolidate reports from several systems and facilitate report distribution to the project stakeholders. Examples of distribution formats may include table reporting, spreadsheet analysis, and presentations. Graphical capabilities can be used to create visual  representations of project performance information.</a:t>
                      </a:r>
                      <a:endParaRPr lang="en-US" sz="2000" b="0" i="0" kern="1200" dirty="0" smtClean="0">
                        <a:solidFill>
                          <a:schemeClr val="tx1"/>
                        </a:solidFill>
                        <a:latin typeface="+mn-lt"/>
                        <a:ea typeface="+mn-ea"/>
                        <a:cs typeface="+mn-cs"/>
                      </a:endParaRPr>
                    </a:p>
                  </a:txBody>
                  <a:tcPr marT="91440" marB="91440"/>
                </a:tc>
              </a:tr>
              <a:tr h="990600">
                <a:tc>
                  <a:txBody>
                    <a:bodyPr/>
                    <a:lstStyle/>
                    <a:p>
                      <a:r>
                        <a:rPr lang="en-US" sz="2000" b="0" dirty="0" smtClean="0"/>
                        <a:t>Meetings</a:t>
                      </a:r>
                      <a:endParaRPr lang="en-US" sz="2000" b="0" dirty="0"/>
                    </a:p>
                  </a:txBody>
                  <a:tcPr marT="91440" marB="91440"/>
                </a:tc>
                <a:tc>
                  <a:txBody>
                    <a:bodyPr/>
                    <a:lstStyle/>
                    <a:p>
                      <a:r>
                        <a:rPr lang="en-US" sz="1800" b="0" i="0" u="none" strike="noStrike" kern="1200" baseline="0" dirty="0" smtClean="0">
                          <a:solidFill>
                            <a:schemeClr val="tx1"/>
                          </a:solidFill>
                          <a:latin typeface="+mn-lt"/>
                          <a:ea typeface="+mn-ea"/>
                          <a:cs typeface="+mn-cs"/>
                        </a:rPr>
                        <a:t>Status review meetings are used to exchange and analyze information about stakeholder engagement</a:t>
                      </a:r>
                      <a:endParaRPr lang="en-US" sz="2000" b="0" i="0" kern="1200" dirty="0" smtClean="0">
                        <a:solidFill>
                          <a:schemeClr val="tx1"/>
                        </a:solidFill>
                        <a:latin typeface="+mn-lt"/>
                        <a:ea typeface="+mn-ea"/>
                        <a:cs typeface="+mn-cs"/>
                      </a:endParaRPr>
                    </a:p>
                  </a:txBody>
                  <a:tcPr marT="91440" marB="91440"/>
                </a:tc>
              </a:tr>
            </a:tbl>
          </a:graphicData>
        </a:graphic>
      </p:graphicFrame>
      <p:sp>
        <p:nvSpPr>
          <p:cNvPr id="5"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674896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Stakeholder Tools &amp; Techniques … 2/2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18</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5040922"/>
        </p:xfrm>
        <a:graphic>
          <a:graphicData uri="http://schemas.openxmlformats.org/drawingml/2006/table">
            <a:tbl>
              <a:tblPr firstRow="1" bandRow="1">
                <a:tableStyleId>{5940675A-B579-460E-94D1-54222C63F5DA}</a:tableStyleId>
              </a:tblPr>
              <a:tblGrid>
                <a:gridCol w="1606061"/>
                <a:gridCol w="72766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Expert</a:t>
                      </a:r>
                      <a:r>
                        <a:rPr lang="en-US" sz="2000" b="0" baseline="0" dirty="0" smtClean="0"/>
                        <a:t> Judgement</a:t>
                      </a:r>
                      <a:endParaRPr lang="en-US" sz="2000" b="0" dirty="0"/>
                    </a:p>
                  </a:txBody>
                  <a:tcPr marT="91440" marB="91440"/>
                </a:tc>
                <a:tc>
                  <a:txBody>
                    <a:bodyPr/>
                    <a:lstStyle/>
                    <a:p>
                      <a:r>
                        <a:rPr lang="en-US" sz="1800" b="0" i="0" u="none" strike="noStrike" kern="1200" baseline="0" dirty="0" smtClean="0">
                          <a:solidFill>
                            <a:schemeClr val="tx1"/>
                          </a:solidFill>
                          <a:latin typeface="+mn-lt"/>
                          <a:ea typeface="+mn-ea"/>
                          <a:cs typeface="+mn-cs"/>
                        </a:rPr>
                        <a:t>To ensure comprehensive identification and listing of new stakeholders, reassessment of current stakeholders can be performed. Input should be sought from groups or individuals with specialized training or subject matter</a:t>
                      </a:r>
                    </a:p>
                    <a:p>
                      <a:r>
                        <a:rPr lang="en-US" sz="1800" b="0" i="0" u="none" strike="noStrike" kern="1200" baseline="0" dirty="0" smtClean="0">
                          <a:solidFill>
                            <a:schemeClr val="tx1"/>
                          </a:solidFill>
                          <a:latin typeface="+mn-lt"/>
                          <a:ea typeface="+mn-ea"/>
                          <a:cs typeface="+mn-cs"/>
                        </a:rPr>
                        <a:t>expertise, such as:</a:t>
                      </a:r>
                    </a:p>
                    <a:p>
                      <a:pPr marL="176213" indent="-176213">
                        <a:spcBef>
                          <a:spcPts val="600"/>
                        </a:spcBef>
                        <a:buFont typeface="Arial" panose="020B0604020202020204" pitchFamily="34" charset="0"/>
                        <a:buChar char="•"/>
                      </a:pPr>
                      <a:r>
                        <a:rPr lang="en-US" sz="1800" b="0" i="0" u="none" strike="noStrike" kern="1200" baseline="0" dirty="0" smtClean="0">
                          <a:solidFill>
                            <a:schemeClr val="tx1"/>
                          </a:solidFill>
                          <a:latin typeface="+mn-lt"/>
                          <a:ea typeface="+mn-ea"/>
                          <a:cs typeface="+mn-cs"/>
                        </a:rPr>
                        <a:t>Senior management;</a:t>
                      </a:r>
                    </a:p>
                    <a:p>
                      <a:pPr marL="176213" indent="-176213">
                        <a:buFont typeface="Arial" panose="020B0604020202020204" pitchFamily="34" charset="0"/>
                        <a:buChar char="•"/>
                      </a:pPr>
                      <a:r>
                        <a:rPr lang="en-US" sz="1800" b="0" i="0" u="none" strike="noStrike" kern="1200" baseline="0" dirty="0" smtClean="0">
                          <a:solidFill>
                            <a:schemeClr val="tx1"/>
                          </a:solidFill>
                          <a:latin typeface="+mn-lt"/>
                          <a:ea typeface="+mn-ea"/>
                          <a:cs typeface="+mn-cs"/>
                        </a:rPr>
                        <a:t>Other units or individuals within the organization;</a:t>
                      </a:r>
                    </a:p>
                    <a:p>
                      <a:pPr marL="176213" indent="-176213">
                        <a:buFont typeface="Arial" panose="020B0604020202020204" pitchFamily="34" charset="0"/>
                        <a:buChar char="•"/>
                      </a:pPr>
                      <a:r>
                        <a:rPr lang="en-US" sz="1800" b="0" i="0" u="none" strike="noStrike" kern="1200" baseline="0" dirty="0" smtClean="0">
                          <a:solidFill>
                            <a:schemeClr val="tx1"/>
                          </a:solidFill>
                          <a:latin typeface="+mn-lt"/>
                          <a:ea typeface="+mn-ea"/>
                          <a:cs typeface="+mn-cs"/>
                        </a:rPr>
                        <a:t>Identified key stakeholders;</a:t>
                      </a:r>
                    </a:p>
                    <a:p>
                      <a:pPr marL="176213" indent="-176213">
                        <a:buFont typeface="Arial" panose="020B0604020202020204" pitchFamily="34" charset="0"/>
                        <a:buChar char="•"/>
                      </a:pPr>
                      <a:r>
                        <a:rPr lang="en-US" sz="1800" b="0" i="0" u="none" strike="noStrike" kern="1200" baseline="0" dirty="0" smtClean="0">
                          <a:solidFill>
                            <a:schemeClr val="tx1"/>
                          </a:solidFill>
                          <a:latin typeface="+mn-lt"/>
                          <a:ea typeface="+mn-ea"/>
                          <a:cs typeface="+mn-cs"/>
                        </a:rPr>
                        <a:t>Project managers who have worked on projects in the same area (directly or through lessons learned);</a:t>
                      </a:r>
                    </a:p>
                    <a:p>
                      <a:pPr marL="176213" indent="-176213">
                        <a:buFont typeface="Arial" panose="020B0604020202020204" pitchFamily="34" charset="0"/>
                        <a:buChar char="•"/>
                      </a:pPr>
                      <a:r>
                        <a:rPr lang="en-US" sz="1800" b="0" i="0" u="none" strike="noStrike" kern="1200" baseline="0" dirty="0" smtClean="0">
                          <a:solidFill>
                            <a:schemeClr val="tx1"/>
                          </a:solidFill>
                          <a:latin typeface="+mn-lt"/>
                          <a:ea typeface="+mn-ea"/>
                          <a:cs typeface="+mn-cs"/>
                        </a:rPr>
                        <a:t>Subject matter experts in the business or project area;</a:t>
                      </a:r>
                    </a:p>
                    <a:p>
                      <a:pPr marL="176213" indent="-176213">
                        <a:buFont typeface="Arial" panose="020B0604020202020204" pitchFamily="34" charset="0"/>
                        <a:buChar char="•"/>
                      </a:pPr>
                      <a:r>
                        <a:rPr lang="en-US" sz="1800" b="0" i="0" u="none" strike="noStrike" kern="1200" baseline="0" dirty="0" smtClean="0">
                          <a:solidFill>
                            <a:schemeClr val="tx1"/>
                          </a:solidFill>
                          <a:latin typeface="+mn-lt"/>
                          <a:ea typeface="+mn-ea"/>
                          <a:cs typeface="+mn-cs"/>
                        </a:rPr>
                        <a:t>Industry groups and consultants; and</a:t>
                      </a:r>
                    </a:p>
                    <a:p>
                      <a:pPr marL="176213" indent="-176213">
                        <a:buFont typeface="Arial" panose="020B0604020202020204" pitchFamily="34" charset="0"/>
                        <a:buChar char="•"/>
                      </a:pPr>
                      <a:r>
                        <a:rPr lang="en-US" sz="1800" b="0" i="0" u="none" strike="noStrike" kern="1200" baseline="0" dirty="0" smtClean="0">
                          <a:solidFill>
                            <a:schemeClr val="tx1"/>
                          </a:solidFill>
                          <a:latin typeface="+mn-lt"/>
                          <a:ea typeface="+mn-ea"/>
                          <a:cs typeface="+mn-cs"/>
                        </a:rPr>
                        <a:t>Professional and technical associations, regulatory bodies, and nongovernmental organizations.</a:t>
                      </a:r>
                    </a:p>
                    <a:p>
                      <a:pPr>
                        <a:spcBef>
                          <a:spcPts val="600"/>
                        </a:spcBef>
                      </a:pPr>
                      <a:r>
                        <a:rPr lang="en-US" sz="1800" b="0" i="0" u="none" strike="noStrike" kern="1200" baseline="0" dirty="0" smtClean="0">
                          <a:solidFill>
                            <a:schemeClr val="tx1"/>
                          </a:solidFill>
                          <a:latin typeface="+mn-lt"/>
                          <a:ea typeface="+mn-ea"/>
                          <a:cs typeface="+mn-cs"/>
                        </a:rPr>
                        <a:t>Expert judgment can be obtained through individual consultations (such as one-on-one meetings or interviews) or through a panel format (such as focus groups or surveys).</a:t>
                      </a:r>
                      <a:endParaRPr lang="en-US" sz="2000" b="0" i="0" kern="1200" dirty="0" smtClean="0">
                        <a:solidFill>
                          <a:schemeClr val="tx1"/>
                        </a:solidFill>
                        <a:latin typeface="+mn-lt"/>
                        <a:ea typeface="+mn-ea"/>
                        <a:cs typeface="+mn-cs"/>
                      </a:endParaRPr>
                    </a:p>
                  </a:txBody>
                  <a:tcPr marT="91440" marB="91440"/>
                </a:tc>
              </a:tr>
            </a:tbl>
          </a:graphicData>
        </a:graphic>
      </p:graphicFrame>
      <p:sp>
        <p:nvSpPr>
          <p:cNvPr id="5"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9443220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Who and What of a Stakeholder?  … 1/2</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a:t>
            </a:fld>
            <a:endParaRPr lang="en-US" b="1" dirty="0">
              <a:solidFill>
                <a:prstClr val="black"/>
              </a:solidFill>
            </a:endParaRPr>
          </a:p>
        </p:txBody>
      </p:sp>
      <p:sp>
        <p:nvSpPr>
          <p:cNvPr id="20" name="TextBox 19"/>
          <p:cNvSpPr txBox="1"/>
          <p:nvPr/>
        </p:nvSpPr>
        <p:spPr>
          <a:xfrm>
            <a:off x="152400" y="914400"/>
            <a:ext cx="8839200" cy="5509200"/>
          </a:xfrm>
          <a:prstGeom prst="rect">
            <a:avLst/>
          </a:prstGeom>
          <a:noFill/>
        </p:spPr>
        <p:txBody>
          <a:bodyPr wrap="square" rtlCol="0">
            <a:spAutoFit/>
          </a:bodyPr>
          <a:lstStyle/>
          <a:p>
            <a:pPr marL="173038" indent="-173038">
              <a:spcBef>
                <a:spcPts val="1200"/>
              </a:spcBef>
              <a:buFont typeface="Arial" panose="020B0604020202020204" pitchFamily="34" charset="0"/>
              <a:buChar char="•"/>
            </a:pPr>
            <a:r>
              <a:rPr lang="en-US" sz="2400" dirty="0" smtClean="0">
                <a:solidFill>
                  <a:prstClr val="black"/>
                </a:solidFill>
              </a:rPr>
              <a:t>A Stakeholder is an individual</a:t>
            </a:r>
            <a:r>
              <a:rPr lang="en-US" sz="2400" dirty="0">
                <a:solidFill>
                  <a:prstClr val="black"/>
                </a:solidFill>
              </a:rPr>
              <a:t>, </a:t>
            </a:r>
            <a:r>
              <a:rPr lang="en-US" sz="2400" dirty="0" smtClean="0">
                <a:solidFill>
                  <a:prstClr val="black"/>
                </a:solidFill>
              </a:rPr>
              <a:t>Group, </a:t>
            </a:r>
            <a:r>
              <a:rPr lang="en-US" sz="2400" dirty="0">
                <a:solidFill>
                  <a:prstClr val="black"/>
                </a:solidFill>
              </a:rPr>
              <a:t>or </a:t>
            </a:r>
            <a:r>
              <a:rPr lang="en-US" sz="2400" dirty="0" smtClean="0">
                <a:solidFill>
                  <a:prstClr val="black"/>
                </a:solidFill>
              </a:rPr>
              <a:t>Organization who </a:t>
            </a:r>
            <a:r>
              <a:rPr lang="en-US" sz="2400" dirty="0">
                <a:solidFill>
                  <a:prstClr val="black"/>
                </a:solidFill>
              </a:rPr>
              <a:t>may affect, be affected by, or perceive itself to </a:t>
            </a:r>
            <a:r>
              <a:rPr lang="en-US" sz="2400" dirty="0" smtClean="0">
                <a:solidFill>
                  <a:prstClr val="black"/>
                </a:solidFill>
              </a:rPr>
              <a:t>be affected </a:t>
            </a:r>
            <a:r>
              <a:rPr lang="en-US" sz="2400" dirty="0">
                <a:solidFill>
                  <a:prstClr val="black"/>
                </a:solidFill>
              </a:rPr>
              <a:t>by a decision, activity, or outcome of a </a:t>
            </a:r>
            <a:r>
              <a:rPr lang="en-US" sz="2400" dirty="0" smtClean="0">
                <a:solidFill>
                  <a:prstClr val="black"/>
                </a:solidFill>
              </a:rPr>
              <a:t>project</a:t>
            </a:r>
          </a:p>
          <a:p>
            <a:pPr marL="173038" indent="-173038">
              <a:spcBef>
                <a:spcPts val="1200"/>
              </a:spcBef>
              <a:buFont typeface="Arial" panose="020B0604020202020204" pitchFamily="34" charset="0"/>
              <a:buChar char="•"/>
            </a:pPr>
            <a:r>
              <a:rPr lang="en-US" sz="2400" dirty="0" smtClean="0">
                <a:solidFill>
                  <a:prstClr val="black"/>
                </a:solidFill>
              </a:rPr>
              <a:t>A Stakeholders </a:t>
            </a:r>
            <a:r>
              <a:rPr lang="en-US" sz="2400" dirty="0">
                <a:solidFill>
                  <a:prstClr val="black"/>
                </a:solidFill>
              </a:rPr>
              <a:t>may be actively involved in the project or </a:t>
            </a:r>
            <a:r>
              <a:rPr lang="en-US" sz="2400" dirty="0" smtClean="0">
                <a:solidFill>
                  <a:prstClr val="black"/>
                </a:solidFill>
              </a:rPr>
              <a:t>have interests </a:t>
            </a:r>
            <a:r>
              <a:rPr lang="en-US" sz="2400" dirty="0">
                <a:solidFill>
                  <a:prstClr val="black"/>
                </a:solidFill>
              </a:rPr>
              <a:t>that may be positively or negatively affected by the performance or completion of the </a:t>
            </a:r>
            <a:r>
              <a:rPr lang="en-US" sz="2400" dirty="0" smtClean="0">
                <a:solidFill>
                  <a:prstClr val="black"/>
                </a:solidFill>
              </a:rPr>
              <a:t>project</a:t>
            </a:r>
          </a:p>
          <a:p>
            <a:pPr marL="173038" indent="-173038">
              <a:spcBef>
                <a:spcPts val="1200"/>
              </a:spcBef>
              <a:buFont typeface="Arial" panose="020B0604020202020204" pitchFamily="34" charset="0"/>
              <a:buChar char="•"/>
            </a:pPr>
            <a:r>
              <a:rPr lang="en-US" sz="2400" dirty="0" smtClean="0">
                <a:solidFill>
                  <a:prstClr val="black"/>
                </a:solidFill>
              </a:rPr>
              <a:t>Different stakeholders </a:t>
            </a:r>
            <a:r>
              <a:rPr lang="en-US" sz="2400" dirty="0">
                <a:solidFill>
                  <a:prstClr val="black"/>
                </a:solidFill>
              </a:rPr>
              <a:t>may have competing expectations that might create conflicts within the </a:t>
            </a:r>
            <a:r>
              <a:rPr lang="en-US" sz="2400" dirty="0" smtClean="0">
                <a:solidFill>
                  <a:prstClr val="black"/>
                </a:solidFill>
              </a:rPr>
              <a:t>project</a:t>
            </a:r>
          </a:p>
          <a:p>
            <a:pPr marL="173038" indent="-173038">
              <a:spcBef>
                <a:spcPts val="1200"/>
              </a:spcBef>
              <a:buFont typeface="Arial" panose="020B0604020202020204" pitchFamily="34" charset="0"/>
              <a:buChar char="•"/>
            </a:pPr>
            <a:r>
              <a:rPr lang="en-US" sz="2400" dirty="0" smtClean="0">
                <a:solidFill>
                  <a:prstClr val="black"/>
                </a:solidFill>
              </a:rPr>
              <a:t>Stakeholders may also </a:t>
            </a:r>
            <a:r>
              <a:rPr lang="en-US" sz="2400" dirty="0">
                <a:solidFill>
                  <a:prstClr val="black"/>
                </a:solidFill>
              </a:rPr>
              <a:t>exert influence over the project, its deliverables, and the project team in order to achieve a set of </a:t>
            </a:r>
            <a:r>
              <a:rPr lang="en-US" sz="2400" dirty="0" smtClean="0">
                <a:solidFill>
                  <a:prstClr val="black"/>
                </a:solidFill>
              </a:rPr>
              <a:t>outcomes that </a:t>
            </a:r>
            <a:r>
              <a:rPr lang="en-US" sz="2400" dirty="0">
                <a:solidFill>
                  <a:prstClr val="black"/>
                </a:solidFill>
              </a:rPr>
              <a:t>satisfy strategic business objectives or other </a:t>
            </a:r>
            <a:r>
              <a:rPr lang="en-US" sz="2400" dirty="0" smtClean="0">
                <a:solidFill>
                  <a:prstClr val="black"/>
                </a:solidFill>
              </a:rPr>
              <a:t>needs</a:t>
            </a:r>
          </a:p>
          <a:p>
            <a:pPr marL="173038" indent="-173038">
              <a:spcBef>
                <a:spcPts val="1200"/>
              </a:spcBef>
              <a:buFont typeface="Arial" panose="020B0604020202020204" pitchFamily="34" charset="0"/>
              <a:buChar char="•"/>
            </a:pPr>
            <a:r>
              <a:rPr lang="en-US" sz="2400" dirty="0">
                <a:solidFill>
                  <a:prstClr val="black"/>
                </a:solidFill>
              </a:rPr>
              <a:t>Stakeholders include all members of the project team as well as all interested entities that are internal </a:t>
            </a:r>
            <a:r>
              <a:rPr lang="en-US" sz="2400" dirty="0" smtClean="0">
                <a:solidFill>
                  <a:prstClr val="black"/>
                </a:solidFill>
              </a:rPr>
              <a:t>or external </a:t>
            </a:r>
            <a:r>
              <a:rPr lang="en-US" sz="2400" dirty="0">
                <a:solidFill>
                  <a:prstClr val="black"/>
                </a:solidFill>
              </a:rPr>
              <a:t>to the </a:t>
            </a:r>
            <a:r>
              <a:rPr lang="en-US" sz="2400" dirty="0" smtClean="0">
                <a:solidFill>
                  <a:prstClr val="black"/>
                </a:solidFill>
              </a:rPr>
              <a:t>organization</a:t>
            </a: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986399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a:solidFill>
                  <a:srgbClr val="FF0000"/>
                </a:solidFill>
                <a:effectLst>
                  <a:outerShdw blurRad="38100" dist="38100" dir="2700000" algn="tl">
                    <a:srgbClr val="000000">
                      <a:alpha val="43137"/>
                    </a:srgbClr>
                  </a:outerShdw>
                </a:effectLst>
              </a:rPr>
              <a:t>Who and What of a Stakeholder?  … </a:t>
            </a:r>
            <a:r>
              <a:rPr lang="en-US" sz="3200" b="1" dirty="0" smtClean="0">
                <a:solidFill>
                  <a:srgbClr val="FF0000"/>
                </a:solidFill>
                <a:effectLst>
                  <a:outerShdw blurRad="38100" dist="38100" dir="2700000" algn="tl">
                    <a:srgbClr val="000000">
                      <a:alpha val="43137"/>
                    </a:srgbClr>
                  </a:outerShdw>
                </a:effectLst>
              </a:rPr>
              <a:t>2/2</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a:t>
            </a:fld>
            <a:endParaRPr lang="en-US" b="1" dirty="0">
              <a:solidFill>
                <a:prstClr val="black"/>
              </a:solidFill>
            </a:endParaRPr>
          </a:p>
        </p:txBody>
      </p:sp>
      <p:sp>
        <p:nvSpPr>
          <p:cNvPr id="20" name="TextBox 19"/>
          <p:cNvSpPr txBox="1"/>
          <p:nvPr/>
        </p:nvSpPr>
        <p:spPr>
          <a:xfrm>
            <a:off x="152400" y="914400"/>
            <a:ext cx="8839200" cy="2831544"/>
          </a:xfrm>
          <a:prstGeom prst="rect">
            <a:avLst/>
          </a:prstGeom>
          <a:noFill/>
        </p:spPr>
        <p:txBody>
          <a:bodyPr wrap="square" rtlCol="0">
            <a:spAutoFit/>
          </a:bodyPr>
          <a:lstStyle/>
          <a:p>
            <a:pPr marL="173038" indent="-173038">
              <a:spcBef>
                <a:spcPts val="1200"/>
              </a:spcBef>
              <a:buFont typeface="Arial" panose="020B0604020202020204" pitchFamily="34" charset="0"/>
              <a:buChar char="•"/>
            </a:pPr>
            <a:r>
              <a:rPr lang="en-US" sz="2400" dirty="0" smtClean="0">
                <a:solidFill>
                  <a:prstClr val="black"/>
                </a:solidFill>
              </a:rPr>
              <a:t>The </a:t>
            </a:r>
            <a:r>
              <a:rPr lang="en-US" sz="2400" dirty="0">
                <a:solidFill>
                  <a:prstClr val="black"/>
                </a:solidFill>
              </a:rPr>
              <a:t>project team identifies internal and external, positive and negative, and </a:t>
            </a:r>
            <a:r>
              <a:rPr lang="en-US" sz="2400" dirty="0" smtClean="0">
                <a:solidFill>
                  <a:prstClr val="black"/>
                </a:solidFill>
              </a:rPr>
              <a:t>performing and </a:t>
            </a:r>
            <a:r>
              <a:rPr lang="en-US" sz="2400" dirty="0">
                <a:solidFill>
                  <a:prstClr val="black"/>
                </a:solidFill>
              </a:rPr>
              <a:t>advising stakeholders in order to determine the project requirements and the expectations of all </a:t>
            </a:r>
            <a:r>
              <a:rPr lang="en-US" sz="2400" dirty="0" smtClean="0">
                <a:solidFill>
                  <a:prstClr val="black"/>
                </a:solidFill>
              </a:rPr>
              <a:t>parties involved</a:t>
            </a:r>
          </a:p>
          <a:p>
            <a:pPr marL="173038" indent="-173038">
              <a:spcBef>
                <a:spcPts val="1200"/>
              </a:spcBef>
              <a:buFont typeface="Arial" panose="020B0604020202020204" pitchFamily="34" charset="0"/>
              <a:buChar char="•"/>
            </a:pPr>
            <a:r>
              <a:rPr lang="en-US" sz="2400" dirty="0" smtClean="0">
                <a:solidFill>
                  <a:prstClr val="black"/>
                </a:solidFill>
              </a:rPr>
              <a:t>The </a:t>
            </a:r>
            <a:r>
              <a:rPr lang="en-US" sz="2400" dirty="0">
                <a:solidFill>
                  <a:prstClr val="black"/>
                </a:solidFill>
              </a:rPr>
              <a:t>project manager should manage the influences of these various stakeholders in relation to the </a:t>
            </a:r>
            <a:r>
              <a:rPr lang="en-US" sz="2400" dirty="0" smtClean="0">
                <a:solidFill>
                  <a:prstClr val="black"/>
                </a:solidFill>
              </a:rPr>
              <a:t>project requirements </a:t>
            </a:r>
            <a:r>
              <a:rPr lang="en-US" sz="2400" dirty="0">
                <a:solidFill>
                  <a:prstClr val="black"/>
                </a:solidFill>
              </a:rPr>
              <a:t>to ensure a successful outcome</a:t>
            </a:r>
            <a:endParaRPr lang="en-US" sz="2400" dirty="0" smtClean="0">
              <a:solidFill>
                <a:prstClr val="black"/>
              </a:solidFill>
            </a:endParaRP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425677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Examples of Stakeholders</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a:t>
            </a:fld>
            <a:endParaRPr lang="en-US" b="1" dirty="0">
              <a:solidFill>
                <a:prstClr val="black"/>
              </a:solidFill>
            </a:endParaRPr>
          </a:p>
        </p:txBody>
      </p:sp>
      <p:sp>
        <p:nvSpPr>
          <p:cNvPr id="20" name="TextBox 19"/>
          <p:cNvSpPr txBox="1"/>
          <p:nvPr/>
        </p:nvSpPr>
        <p:spPr>
          <a:xfrm>
            <a:off x="152400" y="685800"/>
            <a:ext cx="8839200" cy="5816977"/>
          </a:xfrm>
          <a:prstGeom prst="rect">
            <a:avLst/>
          </a:prstGeom>
          <a:noFill/>
        </p:spPr>
        <p:txBody>
          <a:bodyPr wrap="square" rtlCol="0">
            <a:spAutoFit/>
          </a:bodyPr>
          <a:lstStyle/>
          <a:p>
            <a:pPr marL="173038" indent="-173038">
              <a:spcBef>
                <a:spcPts val="600"/>
              </a:spcBef>
              <a:buFont typeface="Arial" panose="020B0604020202020204" pitchFamily="34" charset="0"/>
              <a:buChar char="•"/>
            </a:pPr>
            <a:r>
              <a:rPr lang="en-US" sz="2400" dirty="0" smtClean="0">
                <a:solidFill>
                  <a:prstClr val="black"/>
                </a:solidFill>
              </a:rPr>
              <a:t>Sponsor				Ext/</a:t>
            </a:r>
            <a:r>
              <a:rPr lang="en-US" sz="2400" dirty="0" err="1" smtClean="0">
                <a:solidFill>
                  <a:prstClr val="black"/>
                </a:solidFill>
              </a:rPr>
              <a:t>Int</a:t>
            </a:r>
            <a:endParaRPr lang="en-US" sz="2400" dirty="0" smtClean="0">
              <a:solidFill>
                <a:prstClr val="black"/>
              </a:solidFill>
            </a:endParaRPr>
          </a:p>
          <a:p>
            <a:pPr marL="173038" indent="-173038">
              <a:spcBef>
                <a:spcPts val="600"/>
              </a:spcBef>
              <a:buFont typeface="Arial" panose="020B0604020202020204" pitchFamily="34" charset="0"/>
              <a:buChar char="•"/>
            </a:pPr>
            <a:r>
              <a:rPr lang="en-US" sz="2400" dirty="0" smtClean="0">
                <a:solidFill>
                  <a:prstClr val="black"/>
                </a:solidFill>
              </a:rPr>
              <a:t>Project Team				</a:t>
            </a:r>
            <a:r>
              <a:rPr lang="en-US" sz="2400" dirty="0" err="1" smtClean="0">
                <a:solidFill>
                  <a:prstClr val="black"/>
                </a:solidFill>
              </a:rPr>
              <a:t>Int</a:t>
            </a:r>
            <a:endParaRPr lang="en-US" sz="2400" dirty="0" smtClean="0">
              <a:solidFill>
                <a:prstClr val="black"/>
              </a:solidFill>
            </a:endParaRPr>
          </a:p>
          <a:p>
            <a:pPr marL="173038" indent="-173038">
              <a:spcBef>
                <a:spcPts val="600"/>
              </a:spcBef>
              <a:buFont typeface="Arial" panose="020B0604020202020204" pitchFamily="34" charset="0"/>
              <a:buChar char="•"/>
            </a:pPr>
            <a:r>
              <a:rPr lang="en-US" sz="2400" dirty="0" smtClean="0">
                <a:solidFill>
                  <a:prstClr val="black"/>
                </a:solidFill>
              </a:rPr>
              <a:t>Customers and </a:t>
            </a:r>
            <a:r>
              <a:rPr lang="en-US" sz="2400" dirty="0">
                <a:solidFill>
                  <a:prstClr val="black"/>
                </a:solidFill>
              </a:rPr>
              <a:t>Users		</a:t>
            </a:r>
            <a:r>
              <a:rPr lang="en-US" sz="2400" dirty="0" smtClean="0">
                <a:solidFill>
                  <a:prstClr val="black"/>
                </a:solidFill>
              </a:rPr>
              <a:t>Ext/</a:t>
            </a:r>
            <a:r>
              <a:rPr lang="en-US" sz="2400" dirty="0" err="1" smtClean="0">
                <a:solidFill>
                  <a:prstClr val="black"/>
                </a:solidFill>
              </a:rPr>
              <a:t>Int</a:t>
            </a:r>
            <a:endParaRPr lang="en-US" sz="2400" dirty="0" smtClean="0">
              <a:solidFill>
                <a:prstClr val="black"/>
              </a:solidFill>
            </a:endParaRPr>
          </a:p>
          <a:p>
            <a:pPr marL="173038" indent="-173038">
              <a:spcBef>
                <a:spcPts val="600"/>
              </a:spcBef>
              <a:buFont typeface="Arial" panose="020B0604020202020204" pitchFamily="34" charset="0"/>
              <a:buChar char="•"/>
            </a:pPr>
            <a:r>
              <a:rPr lang="en-US" sz="2400" dirty="0" smtClean="0">
                <a:solidFill>
                  <a:prstClr val="black"/>
                </a:solidFill>
              </a:rPr>
              <a:t>Sellers			</a:t>
            </a:r>
            <a:r>
              <a:rPr lang="en-US" sz="2400" dirty="0">
                <a:solidFill>
                  <a:prstClr val="black"/>
                </a:solidFill>
              </a:rPr>
              <a:t>	</a:t>
            </a:r>
            <a:r>
              <a:rPr lang="en-US" sz="2400" dirty="0" smtClean="0">
                <a:solidFill>
                  <a:prstClr val="black"/>
                </a:solidFill>
              </a:rPr>
              <a:t>Ext</a:t>
            </a:r>
          </a:p>
          <a:p>
            <a:pPr marL="173038" indent="-173038">
              <a:spcBef>
                <a:spcPts val="600"/>
              </a:spcBef>
              <a:buFont typeface="Arial" panose="020B0604020202020204" pitchFamily="34" charset="0"/>
              <a:buChar char="•"/>
            </a:pPr>
            <a:r>
              <a:rPr lang="en-US" sz="2400" dirty="0" smtClean="0">
                <a:solidFill>
                  <a:prstClr val="black"/>
                </a:solidFill>
              </a:rPr>
              <a:t>Business </a:t>
            </a:r>
            <a:r>
              <a:rPr lang="en-US" sz="2400" dirty="0">
                <a:solidFill>
                  <a:prstClr val="black"/>
                </a:solidFill>
              </a:rPr>
              <a:t>Partners			</a:t>
            </a:r>
            <a:r>
              <a:rPr lang="en-US" sz="2400" dirty="0" smtClean="0">
                <a:solidFill>
                  <a:prstClr val="black"/>
                </a:solidFill>
              </a:rPr>
              <a:t>Ext</a:t>
            </a:r>
          </a:p>
          <a:p>
            <a:pPr marL="173038" indent="-173038">
              <a:spcBef>
                <a:spcPts val="600"/>
              </a:spcBef>
              <a:buFont typeface="Arial" panose="020B0604020202020204" pitchFamily="34" charset="0"/>
              <a:buChar char="•"/>
            </a:pPr>
            <a:r>
              <a:rPr lang="en-US" sz="2400" dirty="0" smtClean="0">
                <a:solidFill>
                  <a:prstClr val="black"/>
                </a:solidFill>
              </a:rPr>
              <a:t>Organisational </a:t>
            </a:r>
            <a:r>
              <a:rPr lang="en-US" sz="2400" dirty="0">
                <a:solidFill>
                  <a:prstClr val="black"/>
                </a:solidFill>
              </a:rPr>
              <a:t>Groups		</a:t>
            </a:r>
            <a:r>
              <a:rPr lang="en-US" sz="2400" dirty="0" err="1" smtClean="0">
                <a:solidFill>
                  <a:prstClr val="black"/>
                </a:solidFill>
              </a:rPr>
              <a:t>Int</a:t>
            </a:r>
            <a:endParaRPr lang="en-US" sz="2400" dirty="0" smtClean="0">
              <a:solidFill>
                <a:prstClr val="black"/>
              </a:solidFill>
            </a:endParaRPr>
          </a:p>
          <a:p>
            <a:pPr marL="173038" indent="-173038">
              <a:spcBef>
                <a:spcPts val="600"/>
              </a:spcBef>
              <a:buFont typeface="Arial" panose="020B0604020202020204" pitchFamily="34" charset="0"/>
              <a:buChar char="•"/>
            </a:pPr>
            <a:r>
              <a:rPr lang="en-US" sz="2400" dirty="0" smtClean="0">
                <a:solidFill>
                  <a:prstClr val="black"/>
                </a:solidFill>
              </a:rPr>
              <a:t>Functional Managers		</a:t>
            </a:r>
            <a:r>
              <a:rPr lang="en-US" sz="2400" dirty="0" err="1" smtClean="0">
                <a:solidFill>
                  <a:prstClr val="black"/>
                </a:solidFill>
              </a:rPr>
              <a:t>Int</a:t>
            </a:r>
            <a:endParaRPr lang="en-US" sz="2400" dirty="0" smtClean="0">
              <a:solidFill>
                <a:prstClr val="black"/>
              </a:solidFill>
            </a:endParaRPr>
          </a:p>
          <a:p>
            <a:pPr marL="173038" indent="-173038">
              <a:spcBef>
                <a:spcPts val="600"/>
              </a:spcBef>
              <a:buFont typeface="Arial" panose="020B0604020202020204" pitchFamily="34" charset="0"/>
              <a:buChar char="•"/>
            </a:pPr>
            <a:r>
              <a:rPr lang="en-US" sz="2400" dirty="0" smtClean="0">
                <a:solidFill>
                  <a:prstClr val="black"/>
                </a:solidFill>
              </a:rPr>
              <a:t>Others, </a:t>
            </a:r>
            <a:r>
              <a:rPr lang="en-US" sz="2400" dirty="0" err="1" smtClean="0">
                <a:solidFill>
                  <a:prstClr val="black"/>
                </a:solidFill>
              </a:rPr>
              <a:t>eg</a:t>
            </a:r>
            <a:r>
              <a:rPr lang="en-US" sz="2400" dirty="0" smtClean="0">
                <a:solidFill>
                  <a:prstClr val="black"/>
                </a:solidFill>
              </a:rPr>
              <a:t>:</a:t>
            </a:r>
          </a:p>
          <a:p>
            <a:pPr marL="800100" lvl="1" indent="-342900">
              <a:spcBef>
                <a:spcPts val="600"/>
              </a:spcBef>
              <a:buSzPct val="67000"/>
              <a:buFont typeface="Courier New" panose="02070309020205020404" pitchFamily="49" charset="0"/>
              <a:buChar char="o"/>
            </a:pPr>
            <a:r>
              <a:rPr lang="en-US" sz="2400" dirty="0" smtClean="0">
                <a:solidFill>
                  <a:prstClr val="black"/>
                </a:solidFill>
              </a:rPr>
              <a:t>Procurement entities		Ext</a:t>
            </a:r>
          </a:p>
          <a:p>
            <a:pPr marL="800100" lvl="1" indent="-342900">
              <a:spcBef>
                <a:spcPts val="600"/>
              </a:spcBef>
              <a:buSzPct val="67000"/>
              <a:buFont typeface="Courier New" panose="02070309020205020404" pitchFamily="49" charset="0"/>
              <a:buChar char="o"/>
            </a:pPr>
            <a:r>
              <a:rPr lang="en-US" sz="2400" dirty="0" smtClean="0">
                <a:solidFill>
                  <a:prstClr val="black"/>
                </a:solidFill>
              </a:rPr>
              <a:t>Financial Institutions		Ext</a:t>
            </a:r>
            <a:endParaRPr lang="en-US" sz="2400" dirty="0">
              <a:solidFill>
                <a:prstClr val="black"/>
              </a:solidFill>
            </a:endParaRPr>
          </a:p>
          <a:p>
            <a:pPr marL="800100" lvl="1" indent="-342900">
              <a:spcBef>
                <a:spcPts val="600"/>
              </a:spcBef>
              <a:buSzPct val="67000"/>
              <a:buFont typeface="Courier New" panose="02070309020205020404" pitchFamily="49" charset="0"/>
              <a:buChar char="o"/>
            </a:pPr>
            <a:r>
              <a:rPr lang="en-US" sz="2400" dirty="0" smtClean="0">
                <a:solidFill>
                  <a:prstClr val="black"/>
                </a:solidFill>
              </a:rPr>
              <a:t>Government Regulators	Ext</a:t>
            </a:r>
          </a:p>
          <a:p>
            <a:pPr marL="800100" lvl="1" indent="-342900">
              <a:spcBef>
                <a:spcPts val="600"/>
              </a:spcBef>
              <a:buSzPct val="67000"/>
              <a:buFont typeface="Courier New" panose="02070309020205020404" pitchFamily="49" charset="0"/>
              <a:buChar char="o"/>
            </a:pPr>
            <a:r>
              <a:rPr lang="en-US" sz="2400" dirty="0" smtClean="0">
                <a:solidFill>
                  <a:prstClr val="black"/>
                </a:solidFill>
              </a:rPr>
              <a:t>Subject Matter </a:t>
            </a:r>
            <a:r>
              <a:rPr lang="en-US" sz="2400" dirty="0">
                <a:solidFill>
                  <a:prstClr val="black"/>
                </a:solidFill>
              </a:rPr>
              <a:t>Experts		</a:t>
            </a:r>
            <a:r>
              <a:rPr lang="en-US" sz="2400" dirty="0" smtClean="0">
                <a:solidFill>
                  <a:prstClr val="black"/>
                </a:solidFill>
              </a:rPr>
              <a:t>Ext/</a:t>
            </a:r>
            <a:r>
              <a:rPr lang="en-US" sz="2400" dirty="0" err="1" smtClean="0">
                <a:solidFill>
                  <a:prstClr val="black"/>
                </a:solidFill>
              </a:rPr>
              <a:t>Int</a:t>
            </a:r>
            <a:endParaRPr lang="en-US" sz="2400" dirty="0" smtClean="0">
              <a:solidFill>
                <a:prstClr val="black"/>
              </a:solidFill>
            </a:endParaRPr>
          </a:p>
          <a:p>
            <a:pPr marL="800100" lvl="1" indent="-342900">
              <a:spcBef>
                <a:spcPts val="600"/>
              </a:spcBef>
              <a:buSzPct val="67000"/>
              <a:buFont typeface="Courier New" panose="02070309020205020404" pitchFamily="49" charset="0"/>
              <a:buChar char="o"/>
            </a:pPr>
            <a:r>
              <a:rPr lang="en-US" sz="2400" dirty="0">
                <a:solidFill>
                  <a:prstClr val="black"/>
                </a:solidFill>
              </a:rPr>
              <a:t>Consultants			</a:t>
            </a:r>
            <a:r>
              <a:rPr lang="en-US" sz="2400" dirty="0" smtClean="0">
                <a:solidFill>
                  <a:prstClr val="black"/>
                </a:solidFill>
              </a:rPr>
              <a:t>Ext</a:t>
            </a: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3996034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fade">
                                      <p:cBhvr>
                                        <p:cTn id="37" dur="500"/>
                                        <p:tgtEl>
                                          <p:spTgt spid="2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xEl>
                                              <p:pRg st="7" end="7"/>
                                            </p:txEl>
                                          </p:spTgt>
                                        </p:tgtEl>
                                        <p:attrNameLst>
                                          <p:attrName>style.visibility</p:attrName>
                                        </p:attrNameLst>
                                      </p:cBhvr>
                                      <p:to>
                                        <p:strVal val="visible"/>
                                      </p:to>
                                    </p:set>
                                    <p:animEffect transition="in" filter="fade">
                                      <p:cBhvr>
                                        <p:cTn id="42" dur="500"/>
                                        <p:tgtEl>
                                          <p:spTgt spid="20">
                                            <p:txEl>
                                              <p:pRg st="7" end="7"/>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
                                            <p:txEl>
                                              <p:pRg st="8" end="8"/>
                                            </p:txEl>
                                          </p:spTgt>
                                        </p:tgtEl>
                                        <p:attrNameLst>
                                          <p:attrName>style.visibility</p:attrName>
                                        </p:attrNameLst>
                                      </p:cBhvr>
                                      <p:to>
                                        <p:strVal val="visible"/>
                                      </p:to>
                                    </p:set>
                                    <p:animEffect transition="in" filter="fade">
                                      <p:cBhvr>
                                        <p:cTn id="45" dur="500"/>
                                        <p:tgtEl>
                                          <p:spTgt spid="20">
                                            <p:txEl>
                                              <p:pRg st="8" end="8"/>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xEl>
                                              <p:pRg st="9" end="9"/>
                                            </p:txEl>
                                          </p:spTgt>
                                        </p:tgtEl>
                                        <p:attrNameLst>
                                          <p:attrName>style.visibility</p:attrName>
                                        </p:attrNameLst>
                                      </p:cBhvr>
                                      <p:to>
                                        <p:strVal val="visible"/>
                                      </p:to>
                                    </p:set>
                                    <p:animEffect transition="in" filter="fade">
                                      <p:cBhvr>
                                        <p:cTn id="48" dur="500"/>
                                        <p:tgtEl>
                                          <p:spTgt spid="20">
                                            <p:txEl>
                                              <p:pRg st="9" end="9"/>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10" end="10"/>
                                            </p:txEl>
                                          </p:spTgt>
                                        </p:tgtEl>
                                        <p:attrNameLst>
                                          <p:attrName>style.visibility</p:attrName>
                                        </p:attrNameLst>
                                      </p:cBhvr>
                                      <p:to>
                                        <p:strVal val="visible"/>
                                      </p:to>
                                    </p:set>
                                    <p:animEffect transition="in" filter="fade">
                                      <p:cBhvr>
                                        <p:cTn id="51" dur="500"/>
                                        <p:tgtEl>
                                          <p:spTgt spid="20">
                                            <p:txEl>
                                              <p:pRg st="10" end="10"/>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xEl>
                                              <p:pRg st="11" end="11"/>
                                            </p:txEl>
                                          </p:spTgt>
                                        </p:tgtEl>
                                        <p:attrNameLst>
                                          <p:attrName>style.visibility</p:attrName>
                                        </p:attrNameLst>
                                      </p:cBhvr>
                                      <p:to>
                                        <p:strVal val="visible"/>
                                      </p:to>
                                    </p:set>
                                    <p:animEffect transition="in" filter="fade">
                                      <p:cBhvr>
                                        <p:cTn id="54" dur="500"/>
                                        <p:tgtEl>
                                          <p:spTgt spid="20">
                                            <p:txEl>
                                              <p:pRg st="11" end="11"/>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xEl>
                                              <p:pRg st="12" end="12"/>
                                            </p:txEl>
                                          </p:spTgt>
                                        </p:tgtEl>
                                        <p:attrNameLst>
                                          <p:attrName>style.visibility</p:attrName>
                                        </p:attrNameLst>
                                      </p:cBhvr>
                                      <p:to>
                                        <p:strVal val="visible"/>
                                      </p:to>
                                    </p:set>
                                    <p:animEffect transition="in" filter="fade">
                                      <p:cBhvr>
                                        <p:cTn id="57" dur="500"/>
                                        <p:tgtEl>
                                          <p:spTgt spid="20">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Stakeholder Influence/Power &amp; Interest Grid</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5</a:t>
            </a:fld>
            <a:endParaRPr lang="en-US" b="1" dirty="0">
              <a:solidFill>
                <a:prstClr val="black"/>
              </a:solidFill>
            </a:endParaRPr>
          </a:p>
        </p:txBody>
      </p:sp>
      <p:grpSp>
        <p:nvGrpSpPr>
          <p:cNvPr id="8" name="Group 7"/>
          <p:cNvGrpSpPr/>
          <p:nvPr/>
        </p:nvGrpSpPr>
        <p:grpSpPr>
          <a:xfrm>
            <a:off x="548741" y="1828800"/>
            <a:ext cx="7848745" cy="4434792"/>
            <a:chOff x="457055" y="2362200"/>
            <a:chExt cx="7848745" cy="4434792"/>
          </a:xfrm>
        </p:grpSpPr>
        <p:sp>
          <p:nvSpPr>
            <p:cNvPr id="9" name="Left-Up Arrow 8"/>
            <p:cNvSpPr/>
            <p:nvPr/>
          </p:nvSpPr>
          <p:spPr>
            <a:xfrm flipH="1">
              <a:off x="762000" y="2362200"/>
              <a:ext cx="7543800" cy="4191000"/>
            </a:xfrm>
            <a:prstGeom prst="leftUpArrow">
              <a:avLst>
                <a:gd name="adj1" fmla="val 1527"/>
                <a:gd name="adj2" fmla="val 2364"/>
                <a:gd name="adj3" fmla="val 344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Box 9"/>
            <p:cNvSpPr txBox="1"/>
            <p:nvPr/>
          </p:nvSpPr>
          <p:spPr>
            <a:xfrm>
              <a:off x="2520838" y="6427660"/>
              <a:ext cx="3952399" cy="369332"/>
            </a:xfrm>
            <a:prstGeom prst="rect">
              <a:avLst/>
            </a:prstGeom>
            <a:noFill/>
          </p:spPr>
          <p:txBody>
            <a:bodyPr wrap="square" rtlCol="0">
              <a:spAutoFit/>
            </a:bodyPr>
            <a:lstStyle/>
            <a:p>
              <a:pPr algn="ctr"/>
              <a:r>
                <a:rPr lang="en-US" dirty="0" smtClean="0">
                  <a:solidFill>
                    <a:prstClr val="black"/>
                  </a:solidFill>
                </a:rPr>
                <a:t>Interest of Stakeholder</a:t>
              </a:r>
              <a:endParaRPr lang="en-US" dirty="0">
                <a:solidFill>
                  <a:prstClr val="black"/>
                </a:solidFill>
              </a:endParaRPr>
            </a:p>
          </p:txBody>
        </p:sp>
        <p:sp>
          <p:nvSpPr>
            <p:cNvPr id="11" name="TextBox 10"/>
            <p:cNvSpPr txBox="1"/>
            <p:nvPr/>
          </p:nvSpPr>
          <p:spPr>
            <a:xfrm rot="16200000">
              <a:off x="-854073" y="4149941"/>
              <a:ext cx="2991588" cy="369332"/>
            </a:xfrm>
            <a:prstGeom prst="rect">
              <a:avLst/>
            </a:prstGeom>
            <a:noFill/>
          </p:spPr>
          <p:txBody>
            <a:bodyPr wrap="none" rtlCol="0">
              <a:spAutoFit/>
            </a:bodyPr>
            <a:lstStyle/>
            <a:p>
              <a:r>
                <a:rPr lang="en-US" dirty="0" smtClean="0">
                  <a:solidFill>
                    <a:prstClr val="black"/>
                  </a:solidFill>
                </a:rPr>
                <a:t>Influence/Power Stakeholder</a:t>
              </a:r>
              <a:endParaRPr lang="en-US" dirty="0">
                <a:solidFill>
                  <a:prstClr val="black"/>
                </a:solidFill>
              </a:endParaRPr>
            </a:p>
          </p:txBody>
        </p:sp>
      </p:grpSp>
      <p:sp>
        <p:nvSpPr>
          <p:cNvPr id="12" name="Freeform 11"/>
          <p:cNvSpPr/>
          <p:nvPr/>
        </p:nvSpPr>
        <p:spPr>
          <a:xfrm>
            <a:off x="997495" y="2036689"/>
            <a:ext cx="3581401" cy="1920240"/>
          </a:xfrm>
          <a:custGeom>
            <a:avLst/>
            <a:gdLst>
              <a:gd name="connsiteX0" fmla="*/ 0 w 1920240"/>
              <a:gd name="connsiteY0" fmla="*/ 0 h 3581400"/>
              <a:gd name="connsiteX1" fmla="*/ 1600194 w 1920240"/>
              <a:gd name="connsiteY1" fmla="*/ 0 h 3581400"/>
              <a:gd name="connsiteX2" fmla="*/ 1920240 w 1920240"/>
              <a:gd name="connsiteY2" fmla="*/ 320046 h 3581400"/>
              <a:gd name="connsiteX3" fmla="*/ 1920240 w 1920240"/>
              <a:gd name="connsiteY3" fmla="*/ 3581400 h 3581400"/>
              <a:gd name="connsiteX4" fmla="*/ 0 w 1920240"/>
              <a:gd name="connsiteY4" fmla="*/ 3581400 h 3581400"/>
              <a:gd name="connsiteX5" fmla="*/ 0 w 1920240"/>
              <a:gd name="connsiteY5" fmla="*/ 0 h 358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240" h="3581400">
                <a:moveTo>
                  <a:pt x="0" y="3581400"/>
                </a:moveTo>
                <a:lnTo>
                  <a:pt x="0" y="596911"/>
                </a:lnTo>
                <a:cubicBezTo>
                  <a:pt x="0" y="267245"/>
                  <a:pt x="76827" y="0"/>
                  <a:pt x="171599" y="0"/>
                </a:cubicBezTo>
                <a:lnTo>
                  <a:pt x="1920240" y="0"/>
                </a:lnTo>
                <a:lnTo>
                  <a:pt x="1920240" y="3581400"/>
                </a:lnTo>
                <a:lnTo>
                  <a:pt x="0" y="35814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55700">
              <a:lnSpc>
                <a:spcPts val="2400"/>
              </a:lnSpc>
              <a:spcBef>
                <a:spcPct val="0"/>
              </a:spcBef>
            </a:pPr>
            <a:r>
              <a:rPr lang="en-US" sz="2600" dirty="0" smtClean="0">
                <a:solidFill>
                  <a:prstClr val="white"/>
                </a:solidFill>
              </a:rPr>
              <a:t>Keep Satisfied</a:t>
            </a:r>
            <a:endParaRPr lang="en-US" sz="2600" dirty="0">
              <a:solidFill>
                <a:prstClr val="white"/>
              </a:solidFill>
            </a:endParaRPr>
          </a:p>
        </p:txBody>
      </p:sp>
      <p:sp>
        <p:nvSpPr>
          <p:cNvPr id="13" name="Freeform 12"/>
          <p:cNvSpPr/>
          <p:nvPr/>
        </p:nvSpPr>
        <p:spPr>
          <a:xfrm>
            <a:off x="4578896" y="2036689"/>
            <a:ext cx="3581400" cy="1920240"/>
          </a:xfrm>
          <a:custGeom>
            <a:avLst/>
            <a:gdLst>
              <a:gd name="connsiteX0" fmla="*/ 0 w 3581400"/>
              <a:gd name="connsiteY0" fmla="*/ 0 h 1920240"/>
              <a:gd name="connsiteX1" fmla="*/ 3261354 w 3581400"/>
              <a:gd name="connsiteY1" fmla="*/ 0 h 1920240"/>
              <a:gd name="connsiteX2" fmla="*/ 3581400 w 3581400"/>
              <a:gd name="connsiteY2" fmla="*/ 320046 h 1920240"/>
              <a:gd name="connsiteX3" fmla="*/ 3581400 w 3581400"/>
              <a:gd name="connsiteY3" fmla="*/ 1920240 h 1920240"/>
              <a:gd name="connsiteX4" fmla="*/ 0 w 3581400"/>
              <a:gd name="connsiteY4" fmla="*/ 1920240 h 1920240"/>
              <a:gd name="connsiteX5" fmla="*/ 0 w 3581400"/>
              <a:gd name="connsiteY5"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1400" h="1920240">
                <a:moveTo>
                  <a:pt x="0" y="0"/>
                </a:moveTo>
                <a:lnTo>
                  <a:pt x="3261354" y="0"/>
                </a:lnTo>
                <a:cubicBezTo>
                  <a:pt x="3438111" y="0"/>
                  <a:pt x="3581400" y="143289"/>
                  <a:pt x="3581400" y="320046"/>
                </a:cubicBezTo>
                <a:lnTo>
                  <a:pt x="3581400" y="1920240"/>
                </a:lnTo>
                <a:lnTo>
                  <a:pt x="0" y="192024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55700">
              <a:lnSpc>
                <a:spcPts val="2300"/>
              </a:lnSpc>
              <a:spcBef>
                <a:spcPct val="0"/>
              </a:spcBef>
            </a:pPr>
            <a:r>
              <a:rPr lang="en-US" sz="2600" dirty="0" smtClean="0">
                <a:solidFill>
                  <a:prstClr val="white"/>
                </a:solidFill>
              </a:rPr>
              <a:t>Manage Closely</a:t>
            </a:r>
            <a:endParaRPr lang="en-US" sz="2600" dirty="0">
              <a:solidFill>
                <a:prstClr val="white"/>
              </a:solidFill>
            </a:endParaRPr>
          </a:p>
        </p:txBody>
      </p:sp>
      <p:sp>
        <p:nvSpPr>
          <p:cNvPr id="14" name="Freeform 13"/>
          <p:cNvSpPr/>
          <p:nvPr/>
        </p:nvSpPr>
        <p:spPr>
          <a:xfrm>
            <a:off x="997496" y="3956928"/>
            <a:ext cx="3581400" cy="1920241"/>
          </a:xfrm>
          <a:custGeom>
            <a:avLst/>
            <a:gdLst>
              <a:gd name="connsiteX0" fmla="*/ 0 w 3581400"/>
              <a:gd name="connsiteY0" fmla="*/ 0 h 1920240"/>
              <a:gd name="connsiteX1" fmla="*/ 3261354 w 3581400"/>
              <a:gd name="connsiteY1" fmla="*/ 0 h 1920240"/>
              <a:gd name="connsiteX2" fmla="*/ 3581400 w 3581400"/>
              <a:gd name="connsiteY2" fmla="*/ 320046 h 1920240"/>
              <a:gd name="connsiteX3" fmla="*/ 3581400 w 3581400"/>
              <a:gd name="connsiteY3" fmla="*/ 1920240 h 1920240"/>
              <a:gd name="connsiteX4" fmla="*/ 0 w 3581400"/>
              <a:gd name="connsiteY4" fmla="*/ 1920240 h 1920240"/>
              <a:gd name="connsiteX5" fmla="*/ 0 w 3581400"/>
              <a:gd name="connsiteY5"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1400" h="1920240">
                <a:moveTo>
                  <a:pt x="3581400" y="1920239"/>
                </a:moveTo>
                <a:lnTo>
                  <a:pt x="320046" y="1920239"/>
                </a:lnTo>
                <a:cubicBezTo>
                  <a:pt x="143289" y="1920239"/>
                  <a:pt x="0" y="1776950"/>
                  <a:pt x="0" y="1600193"/>
                </a:cubicBezTo>
                <a:lnTo>
                  <a:pt x="0" y="1"/>
                </a:lnTo>
                <a:lnTo>
                  <a:pt x="3581400" y="1"/>
                </a:lnTo>
                <a:lnTo>
                  <a:pt x="3581400" y="192023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55700">
              <a:lnSpc>
                <a:spcPts val="2300"/>
              </a:lnSpc>
              <a:spcBef>
                <a:spcPct val="0"/>
              </a:spcBef>
            </a:pPr>
            <a:r>
              <a:rPr lang="en-US" sz="2600" dirty="0" smtClean="0">
                <a:solidFill>
                  <a:prstClr val="white"/>
                </a:solidFill>
              </a:rPr>
              <a:t>Monitor</a:t>
            </a:r>
            <a:endParaRPr lang="en-US" sz="2600" dirty="0">
              <a:solidFill>
                <a:prstClr val="white"/>
              </a:solidFill>
            </a:endParaRPr>
          </a:p>
        </p:txBody>
      </p:sp>
      <p:sp>
        <p:nvSpPr>
          <p:cNvPr id="15" name="Freeform 14"/>
          <p:cNvSpPr/>
          <p:nvPr/>
        </p:nvSpPr>
        <p:spPr>
          <a:xfrm>
            <a:off x="4578896" y="3956929"/>
            <a:ext cx="3581400" cy="1920240"/>
          </a:xfrm>
          <a:custGeom>
            <a:avLst/>
            <a:gdLst>
              <a:gd name="connsiteX0" fmla="*/ 0 w 1920240"/>
              <a:gd name="connsiteY0" fmla="*/ 0 h 3581400"/>
              <a:gd name="connsiteX1" fmla="*/ 1600194 w 1920240"/>
              <a:gd name="connsiteY1" fmla="*/ 0 h 3581400"/>
              <a:gd name="connsiteX2" fmla="*/ 1920240 w 1920240"/>
              <a:gd name="connsiteY2" fmla="*/ 320046 h 3581400"/>
              <a:gd name="connsiteX3" fmla="*/ 1920240 w 1920240"/>
              <a:gd name="connsiteY3" fmla="*/ 3581400 h 3581400"/>
              <a:gd name="connsiteX4" fmla="*/ 0 w 1920240"/>
              <a:gd name="connsiteY4" fmla="*/ 3581400 h 3581400"/>
              <a:gd name="connsiteX5" fmla="*/ 0 w 1920240"/>
              <a:gd name="connsiteY5" fmla="*/ 0 h 358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240" h="3581400">
                <a:moveTo>
                  <a:pt x="1920240" y="1"/>
                </a:moveTo>
                <a:lnTo>
                  <a:pt x="1920240" y="2984488"/>
                </a:lnTo>
                <a:cubicBezTo>
                  <a:pt x="1920240" y="3314154"/>
                  <a:pt x="1843413" y="3581399"/>
                  <a:pt x="1748641" y="3581399"/>
                </a:cubicBezTo>
                <a:lnTo>
                  <a:pt x="0" y="3581399"/>
                </a:lnTo>
                <a:lnTo>
                  <a:pt x="0" y="1"/>
                </a:lnTo>
                <a:lnTo>
                  <a:pt x="1920240" y="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55700">
              <a:lnSpc>
                <a:spcPts val="2300"/>
              </a:lnSpc>
              <a:spcBef>
                <a:spcPct val="0"/>
              </a:spcBef>
            </a:pPr>
            <a:r>
              <a:rPr lang="en-US" sz="2600" dirty="0" smtClean="0">
                <a:solidFill>
                  <a:prstClr val="white"/>
                </a:solidFill>
              </a:rPr>
              <a:t>Keep Informed</a:t>
            </a:r>
            <a:endParaRPr lang="en-US" sz="2600" dirty="0">
              <a:solidFill>
                <a:prstClr val="white"/>
              </a:solidFill>
            </a:endParaRPr>
          </a:p>
        </p:txBody>
      </p:sp>
      <p:sp>
        <p:nvSpPr>
          <p:cNvPr id="1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492451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What is Controlling Stakeholder Engagement?</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6</a:t>
            </a:fld>
            <a:endParaRPr lang="en-US" b="1" dirty="0">
              <a:solidFill>
                <a:prstClr val="black"/>
              </a:solidFill>
            </a:endParaRPr>
          </a:p>
        </p:txBody>
      </p:sp>
      <p:sp>
        <p:nvSpPr>
          <p:cNvPr id="20" name="TextBox 19"/>
          <p:cNvSpPr txBox="1"/>
          <p:nvPr/>
        </p:nvSpPr>
        <p:spPr>
          <a:xfrm>
            <a:off x="152400" y="914400"/>
            <a:ext cx="8839200" cy="5447645"/>
          </a:xfrm>
          <a:prstGeom prst="rect">
            <a:avLst/>
          </a:prstGeom>
          <a:noFill/>
        </p:spPr>
        <p:txBody>
          <a:bodyPr wrap="square" rtlCol="0">
            <a:spAutoFit/>
          </a:bodyPr>
          <a:lstStyle/>
          <a:p>
            <a:pPr marL="173038" indent="-173038">
              <a:spcBef>
                <a:spcPts val="1200"/>
              </a:spcBef>
              <a:buFont typeface="Arial" panose="020B0604020202020204" pitchFamily="34" charset="0"/>
              <a:buChar char="•"/>
            </a:pPr>
            <a:r>
              <a:rPr lang="en-US" sz="2400" dirty="0">
                <a:solidFill>
                  <a:prstClr val="black"/>
                </a:solidFill>
              </a:rPr>
              <a:t>The process of monitoring overall project </a:t>
            </a:r>
            <a:r>
              <a:rPr lang="en-US" sz="2400" dirty="0" smtClean="0">
                <a:solidFill>
                  <a:prstClr val="black"/>
                </a:solidFill>
              </a:rPr>
              <a:t>stakeholder relationships </a:t>
            </a:r>
            <a:r>
              <a:rPr lang="en-US" sz="2400" dirty="0">
                <a:solidFill>
                  <a:prstClr val="black"/>
                </a:solidFill>
              </a:rPr>
              <a:t>and adjusting strategies and plans for engaging </a:t>
            </a:r>
            <a:r>
              <a:rPr lang="en-US" sz="2400" dirty="0" smtClean="0">
                <a:solidFill>
                  <a:prstClr val="black"/>
                </a:solidFill>
              </a:rPr>
              <a:t>stakeholders</a:t>
            </a:r>
          </a:p>
          <a:p>
            <a:pPr marL="173038" indent="-173038">
              <a:spcBef>
                <a:spcPts val="1200"/>
              </a:spcBef>
              <a:buFont typeface="Arial" panose="020B0604020202020204" pitchFamily="34" charset="0"/>
              <a:buChar char="•"/>
            </a:pPr>
            <a:r>
              <a:rPr lang="en-US" sz="2400" dirty="0" smtClean="0">
                <a:solidFill>
                  <a:prstClr val="black"/>
                </a:solidFill>
              </a:rPr>
              <a:t>Reassessment of the Stakeholder Register, </a:t>
            </a:r>
            <a:r>
              <a:rPr lang="en-US" sz="2400" dirty="0">
                <a:solidFill>
                  <a:prstClr val="black"/>
                </a:solidFill>
              </a:rPr>
              <a:t>adding </a:t>
            </a:r>
            <a:r>
              <a:rPr lang="en-US" sz="2400" dirty="0" smtClean="0">
                <a:solidFill>
                  <a:prstClr val="black"/>
                </a:solidFill>
              </a:rPr>
              <a:t>Stakeholders as </a:t>
            </a:r>
            <a:r>
              <a:rPr lang="en-US" sz="2400" dirty="0">
                <a:solidFill>
                  <a:prstClr val="black"/>
                </a:solidFill>
              </a:rPr>
              <a:t>appropriate, and noting when a particular stakeholder's involvement is no longer </a:t>
            </a:r>
            <a:r>
              <a:rPr lang="en-US" sz="2400" dirty="0" smtClean="0">
                <a:solidFill>
                  <a:prstClr val="black"/>
                </a:solidFill>
              </a:rPr>
              <a:t>necessary</a:t>
            </a:r>
          </a:p>
          <a:p>
            <a:pPr marL="173038" indent="-173038">
              <a:spcBef>
                <a:spcPts val="1200"/>
              </a:spcBef>
              <a:buFont typeface="Arial" panose="020B0604020202020204" pitchFamily="34" charset="0"/>
              <a:buChar char="•"/>
            </a:pPr>
            <a:r>
              <a:rPr lang="en-US" sz="2400" dirty="0" smtClean="0">
                <a:solidFill>
                  <a:prstClr val="black"/>
                </a:solidFill>
              </a:rPr>
              <a:t>Comparison of Actual Work against the </a:t>
            </a:r>
            <a:r>
              <a:rPr lang="en-US" sz="2400" dirty="0" err="1" smtClean="0">
                <a:solidFill>
                  <a:prstClr val="black"/>
                </a:solidFill>
              </a:rPr>
              <a:t>Proj</a:t>
            </a:r>
            <a:r>
              <a:rPr lang="en-US" sz="2400" dirty="0" smtClean="0">
                <a:solidFill>
                  <a:prstClr val="black"/>
                </a:solidFill>
              </a:rPr>
              <a:t> Management Plan, establishing Variances, initiating/processing Change Requests, keeping the Stakeholders on board all along</a:t>
            </a:r>
          </a:p>
          <a:p>
            <a:pPr marL="173038" indent="-173038">
              <a:spcBef>
                <a:spcPts val="1200"/>
              </a:spcBef>
              <a:buFont typeface="Arial" panose="020B0604020202020204" pitchFamily="34" charset="0"/>
              <a:buChar char="•"/>
            </a:pPr>
            <a:r>
              <a:rPr lang="en-US" sz="2400" dirty="0" smtClean="0">
                <a:solidFill>
                  <a:prstClr val="black"/>
                </a:solidFill>
              </a:rPr>
              <a:t>Taking stock of the Issue Log</a:t>
            </a:r>
          </a:p>
          <a:p>
            <a:pPr marL="173038" indent="-173038">
              <a:spcBef>
                <a:spcPts val="1200"/>
              </a:spcBef>
              <a:buFont typeface="Arial" panose="020B0604020202020204" pitchFamily="34" charset="0"/>
              <a:buChar char="•"/>
            </a:pPr>
            <a:r>
              <a:rPr lang="en-US" sz="2400" dirty="0" smtClean="0">
                <a:solidFill>
                  <a:prstClr val="black"/>
                </a:solidFill>
              </a:rPr>
              <a:t>Good communication</a:t>
            </a:r>
          </a:p>
          <a:p>
            <a:pPr marL="173038" indent="-173038">
              <a:spcBef>
                <a:spcPts val="1200"/>
              </a:spcBef>
              <a:buFont typeface="Arial" panose="020B0604020202020204" pitchFamily="34" charset="0"/>
              <a:buChar char="•"/>
            </a:pPr>
            <a:endParaRPr lang="en-US" sz="2400" dirty="0" smtClean="0">
              <a:solidFill>
                <a:prstClr val="black"/>
              </a:solidFill>
            </a:endParaRPr>
          </a:p>
          <a:p>
            <a:pPr marL="173038" indent="-173038">
              <a:spcBef>
                <a:spcPts val="1200"/>
              </a:spcBef>
              <a:buFont typeface="Arial" panose="020B0604020202020204" pitchFamily="34" charset="0"/>
              <a:buChar char="•"/>
            </a:pPr>
            <a:endParaRPr lang="en-US" sz="2400" dirty="0" smtClean="0">
              <a:solidFill>
                <a:prstClr val="black"/>
              </a:solidFill>
            </a:endParaRP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8253615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Manifestations of Poor Stakeholder Engagement</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7</a:t>
            </a:fld>
            <a:endParaRPr lang="en-US" b="1" dirty="0">
              <a:solidFill>
                <a:prstClr val="black"/>
              </a:solidFill>
            </a:endParaRPr>
          </a:p>
        </p:txBody>
      </p:sp>
      <p:sp>
        <p:nvSpPr>
          <p:cNvPr id="20" name="TextBox 19"/>
          <p:cNvSpPr txBox="1"/>
          <p:nvPr/>
        </p:nvSpPr>
        <p:spPr>
          <a:xfrm>
            <a:off x="152400" y="914400"/>
            <a:ext cx="8839200" cy="3600986"/>
          </a:xfrm>
          <a:prstGeom prst="rect">
            <a:avLst/>
          </a:prstGeom>
          <a:noFill/>
        </p:spPr>
        <p:txBody>
          <a:bodyPr wrap="square" rtlCol="0">
            <a:spAutoFit/>
          </a:bodyPr>
          <a:lstStyle/>
          <a:p>
            <a:pPr marL="173038" indent="-173038">
              <a:spcBef>
                <a:spcPts val="1200"/>
              </a:spcBef>
              <a:buFont typeface="Arial" panose="020B0604020202020204" pitchFamily="34" charset="0"/>
              <a:buChar char="•"/>
            </a:pPr>
            <a:r>
              <a:rPr lang="en-US" sz="2400" dirty="0" smtClean="0">
                <a:solidFill>
                  <a:prstClr val="black"/>
                </a:solidFill>
              </a:rPr>
              <a:t>Variances</a:t>
            </a:r>
          </a:p>
          <a:p>
            <a:pPr marL="173038" indent="-173038">
              <a:spcBef>
                <a:spcPts val="1200"/>
              </a:spcBef>
              <a:buFont typeface="Arial" panose="020B0604020202020204" pitchFamily="34" charset="0"/>
              <a:buChar char="•"/>
            </a:pPr>
            <a:r>
              <a:rPr lang="en-US" sz="2400" dirty="0" smtClean="0">
                <a:solidFill>
                  <a:prstClr val="black"/>
                </a:solidFill>
              </a:rPr>
              <a:t>Change Requests</a:t>
            </a:r>
          </a:p>
          <a:p>
            <a:pPr marL="173038" indent="-173038">
              <a:spcBef>
                <a:spcPts val="1200"/>
              </a:spcBef>
              <a:buFont typeface="Arial" panose="020B0604020202020204" pitchFamily="34" charset="0"/>
              <a:buChar char="•"/>
            </a:pPr>
            <a:r>
              <a:rPr lang="en-US" sz="2400" dirty="0" smtClean="0">
                <a:solidFill>
                  <a:prstClr val="black"/>
                </a:solidFill>
              </a:rPr>
              <a:t>Swelling Issue Log</a:t>
            </a:r>
          </a:p>
          <a:p>
            <a:pPr marL="173038" indent="-173038">
              <a:spcBef>
                <a:spcPts val="1200"/>
              </a:spcBef>
              <a:buFont typeface="Arial" panose="020B0604020202020204" pitchFamily="34" charset="0"/>
              <a:buChar char="•"/>
            </a:pPr>
            <a:r>
              <a:rPr lang="en-US" sz="2400" dirty="0" smtClean="0">
                <a:solidFill>
                  <a:prstClr val="black"/>
                </a:solidFill>
              </a:rPr>
              <a:t>Stakeholder incommunicado or indifferent</a:t>
            </a:r>
          </a:p>
          <a:p>
            <a:pPr marL="173038" indent="-173038">
              <a:spcBef>
                <a:spcPts val="1200"/>
              </a:spcBef>
              <a:buFont typeface="Arial" panose="020B0604020202020204" pitchFamily="34" charset="0"/>
              <a:buChar char="•"/>
            </a:pPr>
            <a:r>
              <a:rPr lang="en-US" sz="2400" dirty="0" smtClean="0">
                <a:solidFill>
                  <a:prstClr val="black"/>
                </a:solidFill>
              </a:rPr>
              <a:t>Stakeholder not providing required information, leading to delays</a:t>
            </a:r>
          </a:p>
          <a:p>
            <a:pPr marL="173038" indent="-173038">
              <a:spcBef>
                <a:spcPts val="1200"/>
              </a:spcBef>
              <a:buFont typeface="Arial" panose="020B0604020202020204" pitchFamily="34" charset="0"/>
              <a:buChar char="•"/>
            </a:pPr>
            <a:endParaRPr lang="en-US" sz="2400" dirty="0" smtClean="0">
              <a:solidFill>
                <a:prstClr val="black"/>
              </a:solidFill>
            </a:endParaRPr>
          </a:p>
          <a:p>
            <a:pPr marL="173038" indent="-173038">
              <a:spcBef>
                <a:spcPts val="1200"/>
              </a:spcBef>
              <a:buFont typeface="Arial" panose="020B0604020202020204" pitchFamily="34" charset="0"/>
              <a:buChar char="•"/>
            </a:pPr>
            <a:endParaRPr lang="en-US" sz="2400" dirty="0" smtClean="0">
              <a:solidFill>
                <a:prstClr val="black"/>
              </a:solidFill>
            </a:endParaRP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248039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 y="0"/>
            <a:ext cx="9144000" cy="548640"/>
          </a:xfrm>
        </p:spPr>
        <p:txBody>
          <a:bodyPr>
            <a:normAutofit fontScale="90000"/>
          </a:bodyPr>
          <a:lstStyle/>
          <a:p>
            <a:pPr algn="l"/>
            <a:r>
              <a:rPr lang="en-US" sz="3200" b="1" dirty="0" smtClean="0">
                <a:solidFill>
                  <a:srgbClr val="FF0000"/>
                </a:solidFill>
                <a:effectLst>
                  <a:outerShdw blurRad="38100" dist="38100" dir="2700000" algn="tl">
                    <a:srgbClr val="000000">
                      <a:alpha val="43137"/>
                    </a:srgbClr>
                  </a:outerShdw>
                </a:effectLst>
              </a:rPr>
              <a:t>Processes in the Stakeholder Management KA</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8</a:t>
            </a:fld>
            <a:endParaRPr lang="en-US" b="1" dirty="0">
              <a:solidFill>
                <a:prstClr val="black"/>
              </a:solidFill>
            </a:endParaRPr>
          </a:p>
        </p:txBody>
      </p:sp>
      <p:cxnSp>
        <p:nvCxnSpPr>
          <p:cNvPr id="19" name="Straight Connector 18"/>
          <p:cNvCxnSpPr/>
          <p:nvPr/>
        </p:nvCxnSpPr>
        <p:spPr>
          <a:xfrm>
            <a:off x="-13855" y="587189"/>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a:xfrm flipH="1">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graphicFrame>
        <p:nvGraphicFramePr>
          <p:cNvPr id="7" name="Diagram 6"/>
          <p:cNvGraphicFramePr/>
          <p:nvPr>
            <p:extLst>
              <p:ext uri="{D42A27DB-BD31-4B8C-83A1-F6EECF244321}">
                <p14:modId xmlns:p14="http://schemas.microsoft.com/office/powerpoint/2010/main" val="1488632425"/>
              </p:ext>
            </p:extLst>
          </p:nvPr>
        </p:nvGraphicFramePr>
        <p:xfrm>
          <a:off x="182880" y="1158240"/>
          <a:ext cx="8654142" cy="91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1" name="Diagram 30"/>
          <p:cNvGraphicFramePr/>
          <p:nvPr>
            <p:extLst>
              <p:ext uri="{D42A27DB-BD31-4B8C-83A1-F6EECF244321}">
                <p14:modId xmlns:p14="http://schemas.microsoft.com/office/powerpoint/2010/main" val="4105343457"/>
              </p:ext>
            </p:extLst>
          </p:nvPr>
        </p:nvGraphicFramePr>
        <p:xfrm>
          <a:off x="182880" y="2107809"/>
          <a:ext cx="8654142" cy="9144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609600" y="790688"/>
            <a:ext cx="989438" cy="400110"/>
          </a:xfrm>
          <a:prstGeom prst="rect">
            <a:avLst/>
          </a:prstGeom>
          <a:noFill/>
        </p:spPr>
        <p:txBody>
          <a:bodyPr wrap="none" rtlCol="0">
            <a:spAutoFit/>
          </a:bodyPr>
          <a:lstStyle/>
          <a:p>
            <a:r>
              <a:rPr lang="en-US" sz="2000" b="1" dirty="0" smtClean="0">
                <a:solidFill>
                  <a:prstClr val="black"/>
                </a:solidFill>
              </a:rPr>
              <a:t>Process</a:t>
            </a:r>
            <a:endParaRPr lang="en-US" sz="2000" b="1" dirty="0">
              <a:solidFill>
                <a:prstClr val="black"/>
              </a:solidFill>
            </a:endParaRPr>
          </a:p>
        </p:txBody>
      </p:sp>
      <p:sp>
        <p:nvSpPr>
          <p:cNvPr id="33" name="TextBox 32"/>
          <p:cNvSpPr txBox="1"/>
          <p:nvPr/>
        </p:nvSpPr>
        <p:spPr>
          <a:xfrm>
            <a:off x="4743943" y="805648"/>
            <a:ext cx="3252574" cy="400110"/>
          </a:xfrm>
          <a:prstGeom prst="rect">
            <a:avLst/>
          </a:prstGeom>
          <a:noFill/>
        </p:spPr>
        <p:txBody>
          <a:bodyPr wrap="square" rtlCol="0">
            <a:spAutoFit/>
          </a:bodyPr>
          <a:lstStyle/>
          <a:p>
            <a:pPr algn="ctr"/>
            <a:r>
              <a:rPr lang="en-US" sz="2000" b="1" dirty="0" smtClean="0">
                <a:solidFill>
                  <a:prstClr val="black"/>
                </a:solidFill>
              </a:rPr>
              <a:t>Key Outputs</a:t>
            </a:r>
            <a:endParaRPr lang="en-US" sz="2000" b="1" dirty="0">
              <a:solidFill>
                <a:prstClr val="black"/>
              </a:solidFill>
            </a:endParaRPr>
          </a:p>
        </p:txBody>
      </p:sp>
      <p:graphicFrame>
        <p:nvGraphicFramePr>
          <p:cNvPr id="34" name="Diagram 33"/>
          <p:cNvGraphicFramePr/>
          <p:nvPr>
            <p:extLst>
              <p:ext uri="{D42A27DB-BD31-4B8C-83A1-F6EECF244321}">
                <p14:modId xmlns:p14="http://schemas.microsoft.com/office/powerpoint/2010/main" val="149172103"/>
              </p:ext>
            </p:extLst>
          </p:nvPr>
        </p:nvGraphicFramePr>
        <p:xfrm>
          <a:off x="182880" y="3065584"/>
          <a:ext cx="8654142" cy="9144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44" name="Diagram 43"/>
          <p:cNvGraphicFramePr/>
          <p:nvPr>
            <p:extLst>
              <p:ext uri="{D42A27DB-BD31-4B8C-83A1-F6EECF244321}">
                <p14:modId xmlns:p14="http://schemas.microsoft.com/office/powerpoint/2010/main" val="3781301245"/>
              </p:ext>
            </p:extLst>
          </p:nvPr>
        </p:nvGraphicFramePr>
        <p:xfrm>
          <a:off x="182880" y="4015154"/>
          <a:ext cx="8654142" cy="9144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extLst>
      <p:ext uri="{BB962C8B-B14F-4D97-AF65-F5344CB8AC3E}">
        <p14:creationId xmlns:p14="http://schemas.microsoft.com/office/powerpoint/2010/main" val="3010129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graphicEl>
                                              <a:dgm id="{FE898AEB-D0CF-4F9F-AE69-D7C6D01BE8E9}"/>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graphicEl>
                                              <a:dgm id="{286F30A0-5D74-41AA-A502-014106C0E1D1}"/>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graphicEl>
                                              <a:dgm id="{A18CB558-A546-4D96-A142-FFD541E4769C}"/>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graphicEl>
                                              <a:dgm id="{FE898AEB-D0CF-4F9F-AE69-D7C6D01BE8E9}"/>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graphicEl>
                                              <a:dgm id="{286F30A0-5D74-41AA-A502-014106C0E1D1}"/>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graphicEl>
                                              <a:dgm id="{A18CB558-A546-4D96-A142-FFD541E4769C}"/>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4">
                                            <p:graphicEl>
                                              <a:dgm id="{FE898AEB-D0CF-4F9F-AE69-D7C6D01BE8E9}"/>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4">
                                            <p:graphicEl>
                                              <a:dgm id="{286F30A0-5D74-41AA-A502-014106C0E1D1}"/>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4">
                                            <p:graphicEl>
                                              <a:dgm id="{A18CB558-A546-4D96-A142-FFD541E4769C}"/>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4">
                                            <p:graphicEl>
                                              <a:dgm id="{FE898AEB-D0CF-4F9F-AE69-D7C6D01BE8E9}"/>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graphicEl>
                                              <a:dgm id="{286F30A0-5D74-41AA-A502-014106C0E1D1}"/>
                                            </p:graphic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4">
                                            <p:graphicEl>
                                              <a:dgm id="{A18CB558-A546-4D96-A142-FFD541E4769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Graphic spid="31" grpId="0">
        <p:bldSub>
          <a:bldDgm bld="one"/>
        </p:bldSub>
      </p:bldGraphic>
      <p:bldP spid="8" grpId="0"/>
      <p:bldP spid="33" grpId="0"/>
      <p:bldGraphic spid="34" grpId="0">
        <p:bldSub>
          <a:bldDgm bld="one"/>
        </p:bldSub>
      </p:bldGraphic>
      <p:bldGraphic spid="44"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 y="0"/>
            <a:ext cx="9089201" cy="600635"/>
          </a:xfrm>
        </p:spPr>
        <p:txBody>
          <a:bodyPr>
            <a:normAutofit/>
          </a:bodyPr>
          <a:lstStyle/>
          <a:p>
            <a:pPr algn="l"/>
            <a:r>
              <a:rPr lang="en-US" sz="3200" b="1" i="1" dirty="0" smtClean="0">
                <a:solidFill>
                  <a:srgbClr val="FF0000"/>
                </a:solidFill>
                <a:effectLst>
                  <a:outerShdw blurRad="38100" dist="38100" dir="2700000" algn="tl">
                    <a:srgbClr val="000000">
                      <a:alpha val="43137"/>
                    </a:srgbClr>
                  </a:outerShdw>
                </a:effectLst>
              </a:rPr>
              <a:t>Control Stakeholder Engagement</a:t>
            </a:r>
            <a:r>
              <a:rPr lang="en-US" sz="2800" b="1" dirty="0" smtClean="0">
                <a:solidFill>
                  <a:srgbClr val="FF0000"/>
                </a:solidFill>
                <a:effectLst>
                  <a:outerShdw blurRad="38100" dist="38100" dir="2700000" algn="tl">
                    <a:srgbClr val="000000">
                      <a:alpha val="43137"/>
                    </a:srgbClr>
                  </a:outerShdw>
                </a:effectLst>
              </a:rPr>
              <a:t> Inputs &amp; Outputs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9</a:t>
            </a:fld>
            <a:endParaRPr lang="en-US" b="1" dirty="0">
              <a:solidFill>
                <a:prstClr val="black"/>
              </a:solidFill>
            </a:endParaRPr>
          </a:p>
        </p:txBody>
      </p:sp>
      <p:sp>
        <p:nvSpPr>
          <p:cNvPr id="6" name="Flowchart: Predefined Process 5"/>
          <p:cNvSpPr>
            <a:spLocks noChangeAspect="1"/>
          </p:cNvSpPr>
          <p:nvPr/>
        </p:nvSpPr>
        <p:spPr>
          <a:xfrm>
            <a:off x="3276600" y="3035619"/>
            <a:ext cx="2010075" cy="1346751"/>
          </a:xfrm>
          <a:prstGeom prst="flowChartPredefinedProcess">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prstClr val="black"/>
                </a:solidFill>
              </a:rPr>
              <a:t>Control Stakeholder Engagement</a:t>
            </a:r>
          </a:p>
        </p:txBody>
      </p:sp>
      <p:sp>
        <p:nvSpPr>
          <p:cNvPr id="14" name="TextBox 13"/>
          <p:cNvSpPr txBox="1"/>
          <p:nvPr/>
        </p:nvSpPr>
        <p:spPr>
          <a:xfrm>
            <a:off x="85289" y="2708026"/>
            <a:ext cx="2702338" cy="2308324"/>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a:t>
            </a:r>
          </a:p>
          <a:p>
            <a:pPr marL="339725" indent="-339725">
              <a:buSzPct val="90000"/>
              <a:buFont typeface="+mj-lt"/>
              <a:buAutoNum type="arabicPeriod"/>
            </a:pPr>
            <a:r>
              <a:rPr lang="en-US" sz="2400" b="1" dirty="0" smtClean="0">
                <a:solidFill>
                  <a:prstClr val="black"/>
                </a:solidFill>
              </a:rPr>
              <a:t>PDs (w/a)</a:t>
            </a:r>
          </a:p>
          <a:p>
            <a:pPr marL="339725" indent="-339725">
              <a:buSzPct val="90000"/>
              <a:buFont typeface="+mj-lt"/>
              <a:buAutoNum type="arabicPeriod"/>
            </a:pPr>
            <a:r>
              <a:rPr lang="en-US" sz="2400" b="1" dirty="0" smtClean="0">
                <a:solidFill>
                  <a:srgbClr val="0000CC"/>
                </a:solidFill>
              </a:rPr>
              <a:t>WPD</a:t>
            </a:r>
            <a:r>
              <a:rPr lang="en-US" sz="2400" dirty="0" smtClean="0">
                <a:solidFill>
                  <a:prstClr val="black"/>
                </a:solidFill>
              </a:rPr>
              <a:t>*</a:t>
            </a:r>
          </a:p>
          <a:p>
            <a:pPr marL="339725" indent="-339725">
              <a:buSzPct val="90000"/>
              <a:buFont typeface="+mj-lt"/>
              <a:buAutoNum type="arabicPeriod"/>
            </a:pPr>
            <a:r>
              <a:rPr lang="en-US" sz="2400" b="1" dirty="0" smtClean="0">
                <a:solidFill>
                  <a:prstClr val="black"/>
                </a:solidFill>
              </a:rPr>
              <a:t>OPA</a:t>
            </a:r>
          </a:p>
          <a:p>
            <a:pPr marL="339725" indent="-339725">
              <a:buSzPct val="90000"/>
              <a:buFont typeface="+mj-lt"/>
              <a:buAutoNum type="arabicPeriod"/>
            </a:pPr>
            <a:r>
              <a:rPr lang="en-US" sz="2400" b="1" dirty="0" smtClean="0">
                <a:solidFill>
                  <a:prstClr val="black"/>
                </a:solidFill>
              </a:rPr>
              <a:t>Any Specific Input</a:t>
            </a:r>
            <a:endParaRPr lang="en-US" sz="2400" b="1" dirty="0">
              <a:solidFill>
                <a:prstClr val="black"/>
              </a:solidFill>
            </a:endParaRPr>
          </a:p>
        </p:txBody>
      </p:sp>
      <p:sp>
        <p:nvSpPr>
          <p:cNvPr id="10" name="Right Arrow 9"/>
          <p:cNvSpPr/>
          <p:nvPr/>
        </p:nvSpPr>
        <p:spPr>
          <a:xfrm>
            <a:off x="5545015" y="3428998"/>
            <a:ext cx="320352"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5" name="TextBox 14"/>
          <p:cNvSpPr txBox="1"/>
          <p:nvPr/>
        </p:nvSpPr>
        <p:spPr>
          <a:xfrm>
            <a:off x="6061075" y="2685851"/>
            <a:ext cx="3115789" cy="2677656"/>
          </a:xfrm>
          <a:prstGeom prst="rect">
            <a:avLst/>
          </a:prstGeom>
          <a:noFill/>
        </p:spPr>
        <p:txBody>
          <a:bodyPr wrap="none" rtlCol="0">
            <a:spAutoFit/>
          </a:bodyPr>
          <a:lstStyle/>
          <a:p>
            <a:pPr marL="339725" indent="-339725">
              <a:buSzPct val="90000"/>
              <a:buFont typeface="+mj-lt"/>
              <a:buAutoNum type="arabicPeriod"/>
            </a:pPr>
            <a:r>
              <a:rPr lang="en-US" sz="2400" b="1" dirty="0" smtClean="0">
                <a:solidFill>
                  <a:prstClr val="black"/>
                </a:solidFill>
              </a:rPr>
              <a:t>PMP Updates</a:t>
            </a:r>
          </a:p>
          <a:p>
            <a:pPr marL="339725" indent="-339725">
              <a:buSzPct val="90000"/>
              <a:buFont typeface="+mj-lt"/>
              <a:buAutoNum type="arabicPeriod"/>
            </a:pPr>
            <a:r>
              <a:rPr lang="en-US" sz="2400" b="1" dirty="0" smtClean="0">
                <a:solidFill>
                  <a:prstClr val="black"/>
                </a:solidFill>
              </a:rPr>
              <a:t>PD Updates</a:t>
            </a:r>
          </a:p>
          <a:p>
            <a:pPr marL="339725" indent="-339725">
              <a:buSzPct val="90000"/>
              <a:buFont typeface="+mj-lt"/>
              <a:buAutoNum type="arabicPeriod"/>
            </a:pPr>
            <a:r>
              <a:rPr lang="en-US" sz="2400" b="1" dirty="0" smtClean="0">
                <a:solidFill>
                  <a:srgbClr val="0000CC"/>
                </a:solidFill>
              </a:rPr>
              <a:t>WPI</a:t>
            </a:r>
            <a:r>
              <a:rPr lang="en-US" sz="2400" dirty="0" smtClean="0">
                <a:solidFill>
                  <a:prstClr val="black"/>
                </a:solidFill>
              </a:rPr>
              <a:t>**</a:t>
            </a:r>
            <a:endParaRPr lang="en-US" sz="2400" dirty="0">
              <a:solidFill>
                <a:prstClr val="black"/>
              </a:solidFill>
            </a:endParaRPr>
          </a:p>
          <a:p>
            <a:pPr marL="339725" indent="-339725">
              <a:buSzPct val="90000"/>
              <a:buFont typeface="+mj-lt"/>
              <a:buAutoNum type="arabicPeriod"/>
            </a:pPr>
            <a:r>
              <a:rPr lang="en-US" sz="2400" b="1" dirty="0" smtClean="0">
                <a:solidFill>
                  <a:prstClr val="black"/>
                </a:solidFill>
              </a:rPr>
              <a:t>OPA Updates</a:t>
            </a:r>
          </a:p>
          <a:p>
            <a:pPr marL="339725" indent="-339725">
              <a:buSzPct val="90000"/>
              <a:buFont typeface="+mj-lt"/>
              <a:buAutoNum type="arabicPeriod"/>
            </a:pPr>
            <a:r>
              <a:rPr lang="en-US" sz="2400" b="1" dirty="0" smtClean="0">
                <a:solidFill>
                  <a:prstClr val="black"/>
                </a:solidFill>
              </a:rPr>
              <a:t>Any Specific  </a:t>
            </a:r>
            <a:r>
              <a:rPr lang="en-US" sz="2400" b="1" dirty="0">
                <a:solidFill>
                  <a:prstClr val="black"/>
                </a:solidFill>
              </a:rPr>
              <a:t>Output</a:t>
            </a:r>
          </a:p>
          <a:p>
            <a:pPr algn="ctr">
              <a:buSzPct val="90000"/>
            </a:pPr>
            <a:r>
              <a:rPr lang="en-US" sz="2400" b="1" dirty="0" smtClean="0">
                <a:solidFill>
                  <a:prstClr val="black"/>
                </a:solidFill>
              </a:rPr>
              <a:t>+</a:t>
            </a:r>
          </a:p>
          <a:p>
            <a:pPr marL="339725" indent="-339725">
              <a:buSzPct val="90000"/>
              <a:buFont typeface="+mj-lt"/>
              <a:buAutoNum type="arabicPeriod" startAt="6"/>
            </a:pPr>
            <a:r>
              <a:rPr lang="en-US" sz="2400" b="1" dirty="0" smtClean="0">
                <a:solidFill>
                  <a:srgbClr val="0000CC"/>
                </a:solidFill>
              </a:rPr>
              <a:t>Change Request</a:t>
            </a:r>
          </a:p>
        </p:txBody>
      </p:sp>
      <p:cxnSp>
        <p:nvCxnSpPr>
          <p:cNvPr id="19" name="Straight Connector 18"/>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a:off x="2690269" y="3446569"/>
            <a:ext cx="357731"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6" name="TextBox 25"/>
          <p:cNvSpPr txBox="1"/>
          <p:nvPr/>
        </p:nvSpPr>
        <p:spPr>
          <a:xfrm>
            <a:off x="1708639" y="1688612"/>
            <a:ext cx="3461238" cy="400110"/>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Stakeholder Mgt Plan</a:t>
            </a:r>
            <a:endParaRPr lang="en-US" sz="2000" b="1" dirty="0">
              <a:solidFill>
                <a:srgbClr val="0000CC"/>
              </a:solidFill>
            </a:endParaRPr>
          </a:p>
        </p:txBody>
      </p:sp>
      <p:sp>
        <p:nvSpPr>
          <p:cNvPr id="32" name="Freeform 31"/>
          <p:cNvSpPr>
            <a:spLocks noChangeAspect="1"/>
          </p:cNvSpPr>
          <p:nvPr/>
        </p:nvSpPr>
        <p:spPr>
          <a:xfrm>
            <a:off x="890954" y="1529861"/>
            <a:ext cx="836307" cy="126023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15"/>
          <p:cNvSpPr>
            <a:spLocks noChangeAspect="1"/>
          </p:cNvSpPr>
          <p:nvPr/>
        </p:nvSpPr>
        <p:spPr>
          <a:xfrm rot="5400000">
            <a:off x="1640668" y="3428438"/>
            <a:ext cx="1336432" cy="1103094"/>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2168769" y="4648198"/>
            <a:ext cx="3097445" cy="1169551"/>
          </a:xfrm>
          <a:prstGeom prst="rect">
            <a:avLst/>
          </a:prstGeom>
          <a:noFill/>
        </p:spPr>
        <p:txBody>
          <a:bodyPr wrap="square" rtlCol="0">
            <a:spAutoFit/>
          </a:bodyPr>
          <a:lstStyle/>
          <a:p>
            <a:pPr marL="176213" indent="-176213">
              <a:lnSpc>
                <a:spcPts val="2100"/>
              </a:lnSpc>
              <a:buSzPct val="100000"/>
              <a:buFont typeface="Arial" panose="020B0604020202020204" pitchFamily="34" charset="0"/>
              <a:buChar char="•"/>
            </a:pPr>
            <a:r>
              <a:rPr lang="en-US" sz="2000" b="1" dirty="0">
                <a:solidFill>
                  <a:srgbClr val="0000CC"/>
                </a:solidFill>
              </a:rPr>
              <a:t>Stakeholder </a:t>
            </a:r>
            <a:r>
              <a:rPr lang="en-US" sz="2000" b="1" dirty="0" smtClean="0">
                <a:solidFill>
                  <a:srgbClr val="0000CC"/>
                </a:solidFill>
              </a:rPr>
              <a:t>Register</a:t>
            </a:r>
          </a:p>
          <a:p>
            <a:pPr marL="176213" indent="-176213">
              <a:lnSpc>
                <a:spcPts val="2100"/>
              </a:lnSpc>
              <a:buSzPct val="100000"/>
              <a:buFont typeface="Arial" panose="020B0604020202020204" pitchFamily="34" charset="0"/>
              <a:buChar char="•"/>
            </a:pPr>
            <a:r>
              <a:rPr lang="en-US" sz="2000" b="1" dirty="0" smtClean="0">
                <a:solidFill>
                  <a:srgbClr val="0000CC"/>
                </a:solidFill>
              </a:rPr>
              <a:t>Issue Log</a:t>
            </a:r>
          </a:p>
          <a:p>
            <a:pPr marL="176213" indent="-176213">
              <a:lnSpc>
                <a:spcPts val="2100"/>
              </a:lnSpc>
              <a:buSzPct val="100000"/>
              <a:buFont typeface="Arial" panose="020B0604020202020204" pitchFamily="34" charset="0"/>
              <a:buChar char="•"/>
            </a:pPr>
            <a:r>
              <a:rPr lang="en-US" sz="2000" b="1" dirty="0" smtClean="0">
                <a:solidFill>
                  <a:srgbClr val="0000CC"/>
                </a:solidFill>
              </a:rPr>
              <a:t>Change log</a:t>
            </a:r>
          </a:p>
          <a:p>
            <a:pPr marL="176213" indent="-176213">
              <a:lnSpc>
                <a:spcPts val="2100"/>
              </a:lnSpc>
              <a:buSzPct val="100000"/>
              <a:buFont typeface="Arial" panose="020B0604020202020204" pitchFamily="34" charset="0"/>
              <a:buChar char="•"/>
            </a:pPr>
            <a:r>
              <a:rPr lang="en-US" sz="2000" b="1" dirty="0">
                <a:solidFill>
                  <a:srgbClr val="0000CC"/>
                </a:solidFill>
              </a:rPr>
              <a:t>Project Schedule</a:t>
            </a:r>
          </a:p>
        </p:txBody>
      </p:sp>
      <p:sp>
        <p:nvSpPr>
          <p:cNvPr id="23" name="TextBox 22"/>
          <p:cNvSpPr txBox="1"/>
          <p:nvPr/>
        </p:nvSpPr>
        <p:spPr>
          <a:xfrm>
            <a:off x="1987062" y="6210568"/>
            <a:ext cx="5181600" cy="639932"/>
          </a:xfrm>
          <a:prstGeom prst="rect">
            <a:avLst/>
          </a:prstGeom>
          <a:noFill/>
        </p:spPr>
        <p:txBody>
          <a:bodyPr wrap="square" rtlCol="0">
            <a:spAutoFit/>
          </a:bodyPr>
          <a:lstStyle/>
          <a:p>
            <a:pPr marL="398463" indent="-398463"/>
            <a:r>
              <a:rPr lang="en-US" dirty="0" smtClean="0">
                <a:solidFill>
                  <a:prstClr val="black"/>
                </a:solidFill>
              </a:rPr>
              <a:t>*:	from the </a:t>
            </a:r>
            <a:r>
              <a:rPr lang="en-US" i="1" dirty="0" smtClean="0">
                <a:solidFill>
                  <a:prstClr val="black"/>
                </a:solidFill>
              </a:rPr>
              <a:t>Direct &amp; Manage Project Work  </a:t>
            </a:r>
            <a:r>
              <a:rPr lang="en-US" dirty="0" smtClean="0">
                <a:solidFill>
                  <a:prstClr val="black"/>
                </a:solidFill>
              </a:rPr>
              <a:t>process</a:t>
            </a:r>
          </a:p>
          <a:p>
            <a:pPr marL="398463" indent="-398463"/>
            <a:r>
              <a:rPr lang="en-US" dirty="0" smtClean="0">
                <a:solidFill>
                  <a:prstClr val="black"/>
                </a:solidFill>
              </a:rPr>
              <a:t>**:	to the </a:t>
            </a:r>
            <a:r>
              <a:rPr lang="en-US" i="1" dirty="0" smtClean="0">
                <a:solidFill>
                  <a:prstClr val="black"/>
                </a:solidFill>
              </a:rPr>
              <a:t>Monitor &amp; Control </a:t>
            </a:r>
            <a:r>
              <a:rPr lang="en-US" dirty="0" smtClean="0">
                <a:solidFill>
                  <a:prstClr val="black"/>
                </a:solidFill>
              </a:rPr>
              <a:t>process</a:t>
            </a:r>
            <a:endParaRPr lang="en-US" dirty="0">
              <a:solidFill>
                <a:prstClr val="black"/>
              </a:solidFill>
            </a:endParaRPr>
          </a:p>
        </p:txBody>
      </p:sp>
      <p:sp>
        <p:nvSpPr>
          <p:cNvPr id="4" name="Footer Placeholder 3"/>
          <p:cNvSpPr>
            <a:spLocks noGrp="1"/>
          </p:cNvSpPr>
          <p:nvPr>
            <p:ph type="ftr" sz="quarter" idx="11"/>
          </p:nvPr>
        </p:nvSpPr>
        <p:spPr/>
        <p:txBody>
          <a:bodyPr/>
          <a:lstStyle/>
          <a:p>
            <a:r>
              <a:rPr lang="en-US" dirty="0" err="1" smtClean="0">
                <a:solidFill>
                  <a:prstClr val="black"/>
                </a:solidFill>
              </a:rPr>
              <a:t>MEhsanSaeed</a:t>
            </a:r>
            <a:endParaRPr lang="en-US" dirty="0">
              <a:solidFill>
                <a:prstClr val="black"/>
              </a:solidFill>
            </a:endParaRPr>
          </a:p>
        </p:txBody>
      </p:sp>
      <p:sp>
        <p:nvSpPr>
          <p:cNvPr id="25" name="Freeform 24"/>
          <p:cNvSpPr>
            <a:spLocks noChangeAspect="1"/>
          </p:cNvSpPr>
          <p:nvPr/>
        </p:nvSpPr>
        <p:spPr>
          <a:xfrm rot="15599302" flipV="1">
            <a:off x="7468528" y="2111964"/>
            <a:ext cx="1557480" cy="775884"/>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533902 w 7376638"/>
              <a:gd name="connsiteY7" fmla="*/ 1515060 h 4032739"/>
              <a:gd name="connsiteX8" fmla="*/ 0 w 7376638"/>
              <a:gd name="connsiteY8" fmla="*/ 4032739 h 4032739"/>
              <a:gd name="connsiteX0" fmla="*/ 0 w 7376638"/>
              <a:gd name="connsiteY0" fmla="*/ 4032739 h 4032739"/>
              <a:gd name="connsiteX1" fmla="*/ 2851918 w 7376638"/>
              <a:gd name="connsiteY1" fmla="*/ 1845842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533902 w 7376638"/>
              <a:gd name="connsiteY7" fmla="*/ 1515060 h 4032739"/>
              <a:gd name="connsiteX8" fmla="*/ 0 w 7376638"/>
              <a:gd name="connsiteY8" fmla="*/ 4032739 h 4032739"/>
              <a:gd name="connsiteX0" fmla="*/ 0 w 7376638"/>
              <a:gd name="connsiteY0" fmla="*/ 4032739 h 4032739"/>
              <a:gd name="connsiteX1" fmla="*/ 2851918 w 7376638"/>
              <a:gd name="connsiteY1" fmla="*/ 1845842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533902 w 7376638"/>
              <a:gd name="connsiteY7" fmla="*/ 1515060 h 4032739"/>
              <a:gd name="connsiteX8" fmla="*/ 0 w 7376638"/>
              <a:gd name="connsiteY8" fmla="*/ 4032739 h 4032739"/>
              <a:gd name="connsiteX0" fmla="*/ 0 w 7376638"/>
              <a:gd name="connsiteY0" fmla="*/ 4032739 h 4032739"/>
              <a:gd name="connsiteX1" fmla="*/ 2310230 w 7376638"/>
              <a:gd name="connsiteY1" fmla="*/ 1857934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533902 w 7376638"/>
              <a:gd name="connsiteY7" fmla="*/ 1515060 h 4032739"/>
              <a:gd name="connsiteX8" fmla="*/ 0 w 7376638"/>
              <a:gd name="connsiteY8" fmla="*/ 4032739 h 4032739"/>
              <a:gd name="connsiteX0" fmla="*/ 0 w 7376638"/>
              <a:gd name="connsiteY0" fmla="*/ 4032739 h 4032739"/>
              <a:gd name="connsiteX1" fmla="*/ 2310230 w 7376638"/>
              <a:gd name="connsiteY1" fmla="*/ 1857934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184737 w 7376638"/>
              <a:gd name="connsiteY7" fmla="*/ 1573366 h 4032739"/>
              <a:gd name="connsiteX8" fmla="*/ 0 w 7376638"/>
              <a:gd name="connsiteY8" fmla="*/ 4032739 h 4032739"/>
              <a:gd name="connsiteX0" fmla="*/ 0 w 7376638"/>
              <a:gd name="connsiteY0" fmla="*/ 4032739 h 4032739"/>
              <a:gd name="connsiteX1" fmla="*/ 2310230 w 7376638"/>
              <a:gd name="connsiteY1" fmla="*/ 1857934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184737 w 7376638"/>
              <a:gd name="connsiteY7" fmla="*/ 1573366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1302358" y="2280051"/>
                  <a:pt x="2310230" y="1857934"/>
                </a:cubicBezTo>
                <a:cubicBezTo>
                  <a:pt x="3318102" y="1435817"/>
                  <a:pt x="5224584" y="1611923"/>
                  <a:pt x="5791200" y="1547446"/>
                </a:cubicBezTo>
                <a:lnTo>
                  <a:pt x="5827045" y="2004646"/>
                </a:lnTo>
                <a:lnTo>
                  <a:pt x="7376638" y="981846"/>
                </a:lnTo>
                <a:lnTo>
                  <a:pt x="5627077" y="0"/>
                </a:lnTo>
                <a:cubicBezTo>
                  <a:pt x="5627297" y="168599"/>
                  <a:pt x="5627518" y="337199"/>
                  <a:pt x="5627738" y="505798"/>
                </a:cubicBezTo>
                <a:cubicBezTo>
                  <a:pt x="5076753" y="775429"/>
                  <a:pt x="3125965" y="1108131"/>
                  <a:pt x="2184737" y="1573366"/>
                </a:cubicBezTo>
                <a:cubicBezTo>
                  <a:pt x="1243509" y="2038601"/>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TextBox 26"/>
          <p:cNvSpPr txBox="1"/>
          <p:nvPr/>
        </p:nvSpPr>
        <p:spPr>
          <a:xfrm>
            <a:off x="6531197" y="1273314"/>
            <a:ext cx="2612803" cy="707886"/>
          </a:xfrm>
          <a:prstGeom prst="rect">
            <a:avLst/>
          </a:prstGeom>
          <a:noFill/>
        </p:spPr>
        <p:txBody>
          <a:bodyPr wrap="square" rtlCol="0">
            <a:spAutoFit/>
          </a:bodyPr>
          <a:lstStyle/>
          <a:p>
            <a:pPr marL="176213" indent="-176213">
              <a:buSzPct val="80000"/>
              <a:buFont typeface="Arial" panose="020B0604020202020204" pitchFamily="34" charset="0"/>
              <a:buChar char="•"/>
            </a:pPr>
            <a:r>
              <a:rPr lang="en-US" sz="2000" b="1" dirty="0" smtClean="0">
                <a:solidFill>
                  <a:srgbClr val="00B050"/>
                </a:solidFill>
              </a:rPr>
              <a:t>Stakeholder </a:t>
            </a:r>
            <a:r>
              <a:rPr lang="en-US" sz="2000" b="1" dirty="0">
                <a:solidFill>
                  <a:srgbClr val="00B050"/>
                </a:solidFill>
              </a:rPr>
              <a:t>Register</a:t>
            </a:r>
          </a:p>
          <a:p>
            <a:pPr marL="176213" indent="-176213">
              <a:buSzPct val="80000"/>
              <a:buFont typeface="Arial" panose="020B0604020202020204" pitchFamily="34" charset="0"/>
              <a:buChar char="•"/>
            </a:pPr>
            <a:r>
              <a:rPr lang="en-US" sz="2000" b="1" dirty="0">
                <a:solidFill>
                  <a:srgbClr val="00B050"/>
                </a:solidFill>
              </a:rPr>
              <a:t>Issue </a:t>
            </a:r>
            <a:r>
              <a:rPr lang="en-US" sz="2000" b="1" dirty="0" smtClean="0">
                <a:solidFill>
                  <a:srgbClr val="00B050"/>
                </a:solidFill>
              </a:rPr>
              <a:t>Log</a:t>
            </a:r>
            <a:endParaRPr lang="en-US" sz="2000" b="1" dirty="0">
              <a:solidFill>
                <a:srgbClr val="0000CC"/>
              </a:solidFill>
            </a:endParaRPr>
          </a:p>
        </p:txBody>
      </p:sp>
      <p:sp>
        <p:nvSpPr>
          <p:cNvPr id="21" name="TextBox 20"/>
          <p:cNvSpPr txBox="1"/>
          <p:nvPr/>
        </p:nvSpPr>
        <p:spPr>
          <a:xfrm>
            <a:off x="7836872" y="4062044"/>
            <a:ext cx="662361" cy="646331"/>
          </a:xfrm>
          <a:prstGeom prst="rect">
            <a:avLst/>
          </a:prstGeom>
          <a:noFill/>
        </p:spPr>
        <p:txBody>
          <a:bodyPr wrap="none" rtlCol="0">
            <a:spAutoFit/>
          </a:bodyPr>
          <a:lstStyle/>
          <a:p>
            <a:r>
              <a:rPr lang="en-US" sz="3600" b="1" dirty="0" smtClean="0">
                <a:solidFill>
                  <a:srgbClr val="FF0000"/>
                </a:solidFill>
                <a:latin typeface="Verdana Ref" panose="020B0604030504040204" pitchFamily="34" charset="0"/>
              </a:rPr>
              <a:t>X</a:t>
            </a:r>
            <a:r>
              <a:rPr lang="en-US" sz="3600" dirty="0" smtClean="0">
                <a:solidFill>
                  <a:srgbClr val="FF0000"/>
                </a:solidFill>
                <a:latin typeface="Verdana Ref" panose="020B0604030504040204" pitchFamily="34" charset="0"/>
              </a:rPr>
              <a:t> </a:t>
            </a:r>
            <a:endParaRPr lang="en-US" sz="3600" dirty="0">
              <a:solidFill>
                <a:srgbClr val="FF0000"/>
              </a:solidFill>
              <a:latin typeface="Verdana Ref" panose="020B0604030504040204" pitchFamily="34" charset="0"/>
            </a:endParaRPr>
          </a:p>
        </p:txBody>
      </p:sp>
      <p:sp>
        <p:nvSpPr>
          <p:cNvPr id="24" name="Freeform 23"/>
          <p:cNvSpPr>
            <a:spLocks noChangeAspect="1"/>
          </p:cNvSpPr>
          <p:nvPr/>
        </p:nvSpPr>
        <p:spPr>
          <a:xfrm rot="7978838">
            <a:off x="811977" y="4919755"/>
            <a:ext cx="903113" cy="910629"/>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TextBox 27"/>
          <p:cNvSpPr txBox="1"/>
          <p:nvPr/>
        </p:nvSpPr>
        <p:spPr>
          <a:xfrm>
            <a:off x="-1254" y="5830887"/>
            <a:ext cx="6485369" cy="400110"/>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Project Communications (from </a:t>
            </a:r>
            <a:r>
              <a:rPr lang="en-US" sz="2000" b="1" i="1" dirty="0" smtClean="0">
                <a:solidFill>
                  <a:srgbClr val="0000CC"/>
                </a:solidFill>
              </a:rPr>
              <a:t>Manage Communications)</a:t>
            </a:r>
            <a:r>
              <a:rPr lang="en-US" sz="2000" b="1" dirty="0" smtClean="0">
                <a:solidFill>
                  <a:srgbClr val="0000CC"/>
                </a:solidFill>
              </a:rPr>
              <a:t> </a:t>
            </a:r>
            <a:endParaRPr lang="en-US" sz="2000" b="1" dirty="0">
              <a:solidFill>
                <a:srgbClr val="0000CC"/>
              </a:solidFill>
            </a:endParaRPr>
          </a:p>
        </p:txBody>
      </p:sp>
    </p:spTree>
    <p:extLst>
      <p:ext uri="{BB962C8B-B14F-4D97-AF65-F5344CB8AC3E}">
        <p14:creationId xmlns:p14="http://schemas.microsoft.com/office/powerpoint/2010/main" val="4291201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up)">
                                      <p:cBhvr>
                                        <p:cTn id="41" dur="500"/>
                                        <p:tgtEl>
                                          <p:spTgt spid="24"/>
                                        </p:tgtEl>
                                      </p:cBhvr>
                                    </p:animEffect>
                                  </p:childTnLst>
                                </p:cTn>
                              </p:par>
                            </p:childTnLst>
                          </p:cTn>
                        </p:par>
                        <p:par>
                          <p:cTn id="42" fill="hold">
                            <p:stCondLst>
                              <p:cond delay="500"/>
                            </p:stCondLst>
                            <p:childTnLst>
                              <p:par>
                                <p:cTn id="43" presetID="1"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childTnLst>
                          </p:cTn>
                        </p:par>
                        <p:par>
                          <p:cTn id="50" fill="hold">
                            <p:stCondLst>
                              <p:cond delay="500"/>
                            </p:stCondLst>
                            <p:childTnLst>
                              <p:par>
                                <p:cTn id="51" presetID="1"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26" grpId="0"/>
      <p:bldP spid="32" grpId="0" animBg="1"/>
      <p:bldP spid="16" grpId="0" animBg="1"/>
      <p:bldP spid="17" grpId="0"/>
      <p:bldP spid="23" grpId="0"/>
      <p:bldP spid="25" grpId="0" animBg="1"/>
      <p:bldP spid="27" grpId="0"/>
      <p:bldP spid="21" grpId="0"/>
      <p:bldP spid="24" grpId="0" animBg="1"/>
      <p:bldP spid="28"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8193</TotalTime>
  <Words>1767</Words>
  <Application>Microsoft Office PowerPoint</Application>
  <PresentationFormat>On-screen Show (4:3)</PresentationFormat>
  <Paragraphs>265</Paragraphs>
  <Slides>18</Slides>
  <Notes>17</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18</vt:i4>
      </vt:variant>
    </vt:vector>
  </HeadingPairs>
  <TitlesOfParts>
    <vt:vector size="26" baseType="lpstr">
      <vt:lpstr>Arial</vt:lpstr>
      <vt:lpstr>Calibri</vt:lpstr>
      <vt:lpstr>Courier New</vt:lpstr>
      <vt:lpstr>Verdana Ref</vt:lpstr>
      <vt:lpstr>Wingdings</vt:lpstr>
      <vt:lpstr>1_Office Theme</vt:lpstr>
      <vt:lpstr>2_Office Theme</vt:lpstr>
      <vt:lpstr>3_Office Theme</vt:lpstr>
      <vt:lpstr>Control Stakeholders</vt:lpstr>
      <vt:lpstr>Who and What of a Stakeholder?  … 1/2</vt:lpstr>
      <vt:lpstr>Who and What of a Stakeholder?  … 2/2</vt:lpstr>
      <vt:lpstr>Examples of Stakeholders</vt:lpstr>
      <vt:lpstr>Stakeholder Influence/Power &amp; Interest Grid</vt:lpstr>
      <vt:lpstr>What is Controlling Stakeholder Engagement?</vt:lpstr>
      <vt:lpstr>Manifestations of Poor Stakeholder Engagement</vt:lpstr>
      <vt:lpstr>Processes in the Stakeholder Management KA</vt:lpstr>
      <vt:lpstr>Control Stakeholder Engagement Inputs &amp; Outputs</vt:lpstr>
      <vt:lpstr>Control Stakeholder Inputs … 1/2</vt:lpstr>
      <vt:lpstr>Control Stakeholder Inputs … 2/2</vt:lpstr>
      <vt:lpstr>Control Stakeholder Outputs … 1/5</vt:lpstr>
      <vt:lpstr>Control Stakeholder Outputs … 2/5</vt:lpstr>
      <vt:lpstr>Control Stakeholder Outputs … 3/5</vt:lpstr>
      <vt:lpstr>Control Stakeholder Outputs … 4/5</vt:lpstr>
      <vt:lpstr>Control Stakeholder Outputs … 5/5</vt:lpstr>
      <vt:lpstr>Control Stakeholder Tools &amp; Techniques … 1/2</vt:lpstr>
      <vt:lpstr>Control Stakeholder Tools &amp; Techniques … 2/2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1102</cp:revision>
  <cp:lastPrinted>2014-09-05T12:27:57Z</cp:lastPrinted>
  <dcterms:created xsi:type="dcterms:W3CDTF">2006-08-16T00:00:00Z</dcterms:created>
  <dcterms:modified xsi:type="dcterms:W3CDTF">2016-01-31T12:20:47Z</dcterms:modified>
</cp:coreProperties>
</file>